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6.jpg" ContentType="image/png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54" r:id="rId4"/>
  </p:sldMasterIdLst>
  <p:notesMasterIdLst>
    <p:notesMasterId r:id="rId26"/>
  </p:notesMasterIdLst>
  <p:sldIdLst>
    <p:sldId id="278" r:id="rId5"/>
    <p:sldId id="279" r:id="rId6"/>
    <p:sldId id="305" r:id="rId7"/>
    <p:sldId id="281" r:id="rId8"/>
    <p:sldId id="282" r:id="rId9"/>
    <p:sldId id="301" r:id="rId10"/>
    <p:sldId id="283" r:id="rId11"/>
    <p:sldId id="286" r:id="rId12"/>
    <p:sldId id="285" r:id="rId13"/>
    <p:sldId id="287" r:id="rId14"/>
    <p:sldId id="288" r:id="rId15"/>
    <p:sldId id="290" r:id="rId16"/>
    <p:sldId id="289" r:id="rId17"/>
    <p:sldId id="302" r:id="rId18"/>
    <p:sldId id="291" r:id="rId19"/>
    <p:sldId id="292" r:id="rId20"/>
    <p:sldId id="293" r:id="rId21"/>
    <p:sldId id="294" r:id="rId22"/>
    <p:sldId id="295" r:id="rId23"/>
    <p:sldId id="297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  <a:srgbClr val="ED7D31"/>
    <a:srgbClr val="F4AD7C"/>
    <a:srgbClr val="6A3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82449" autoAdjust="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towardsdatascience.com/illustrated-10-cnn-architectures-95d78ace614d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towardsdatascience.com/illustrated-10-cnn-architectures-95d78ace614d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597A5E-3F4D-45D5-AE4F-EC8E6D505562}" type="doc">
      <dgm:prSet loTypeId="urn:microsoft.com/office/officeart/2005/8/layout/hChevron3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2FE7CE-7BE8-4093-BC59-E3B995DEF928}">
      <dgm:prSet custT="1"/>
      <dgm:spPr>
        <a:solidFill>
          <a:srgbClr val="FFC000"/>
        </a:solidFill>
        <a:ln>
          <a:noFill/>
        </a:ln>
      </dgm:spPr>
      <dgm:t>
        <a:bodyPr/>
        <a:lstStyle/>
        <a:p>
          <a:pPr algn="just"/>
          <a:r>
            <a:rPr lang="en-CA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Widely accepted machine learning algorithm for image processing. We are comparing three architectures: ResNet50, VGG-16, and Simple CNN. The architectures vary in terms of the number of layers. </a:t>
          </a:r>
        </a:p>
      </dgm:t>
    </dgm:pt>
    <dgm:pt modelId="{97BC1294-85D2-421C-AEFE-CE498CEEC604}" type="parTrans" cxnId="{981D8B33-A228-47E7-BECE-A36D15B9F563}">
      <dgm:prSet/>
      <dgm:spPr/>
      <dgm:t>
        <a:bodyPr/>
        <a:lstStyle/>
        <a:p>
          <a:endParaRPr lang="en-US"/>
        </a:p>
      </dgm:t>
    </dgm:pt>
    <dgm:pt modelId="{254E0E5F-14A5-4DDD-9C53-693323ECB743}" type="sibTrans" cxnId="{981D8B33-A228-47E7-BECE-A36D15B9F563}">
      <dgm:prSet/>
      <dgm:spPr/>
      <dgm:t>
        <a:bodyPr/>
        <a:lstStyle/>
        <a:p>
          <a:endParaRPr lang="en-US"/>
        </a:p>
      </dgm:t>
    </dgm:pt>
    <dgm:pt modelId="{C7987EDE-DF3A-443A-9D91-56C181390BE0}">
      <dgm:prSet custT="1"/>
      <dgm:spPr>
        <a:noFill/>
      </dgm:spPr>
      <dgm:t>
        <a:bodyPr/>
        <a:lstStyle/>
        <a:p>
          <a:pPr algn="ctr"/>
          <a:r>
            <a:rPr lang="en-CA" sz="2400" b="1" dirty="0">
              <a:solidFill>
                <a:schemeClr val="tx1"/>
              </a:solidFill>
            </a:rPr>
            <a:t>Different CNN architectures: </a:t>
          </a:r>
          <a:endParaRPr lang="en-US" sz="2400" b="1" dirty="0">
            <a:solidFill>
              <a:schemeClr val="tx1"/>
            </a:solidFill>
          </a:endParaRPr>
        </a:p>
      </dgm:t>
    </dgm:pt>
    <dgm:pt modelId="{B0ABD96B-6296-41A7-90F6-0DAB6B43EA44}" type="parTrans" cxnId="{C7E335AE-579E-44E4-8B9D-D4D9CA7E0773}">
      <dgm:prSet/>
      <dgm:spPr/>
      <dgm:t>
        <a:bodyPr/>
        <a:lstStyle/>
        <a:p>
          <a:endParaRPr lang="en-US"/>
        </a:p>
      </dgm:t>
    </dgm:pt>
    <dgm:pt modelId="{7F91D332-DF2B-4E2A-A920-E9A285B02A78}" type="sibTrans" cxnId="{C7E335AE-579E-44E4-8B9D-D4D9CA7E0773}">
      <dgm:prSet/>
      <dgm:spPr/>
      <dgm:t>
        <a:bodyPr/>
        <a:lstStyle/>
        <a:p>
          <a:endParaRPr lang="en-US"/>
        </a:p>
      </dgm:t>
    </dgm:pt>
    <dgm:pt modelId="{6D956238-75D5-449E-820C-0817C20C2348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LeNet-5</a:t>
          </a:r>
          <a:endParaRPr 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CA9E7-A47F-4C00-A9B7-248CDB0D4679}" type="parTrans" cxnId="{C5E2DDDD-F1B6-4386-9D79-CE8BDB4A7A1D}">
      <dgm:prSet/>
      <dgm:spPr/>
      <dgm:t>
        <a:bodyPr/>
        <a:lstStyle/>
        <a:p>
          <a:endParaRPr lang="en-US"/>
        </a:p>
      </dgm:t>
    </dgm:pt>
    <dgm:pt modelId="{A521C964-46B6-42F7-933F-86AA249636F7}" type="sibTrans" cxnId="{C5E2DDDD-F1B6-4386-9D79-CE8BDB4A7A1D}">
      <dgm:prSet/>
      <dgm:spPr/>
      <dgm:t>
        <a:bodyPr/>
        <a:lstStyle/>
        <a:p>
          <a:endParaRPr lang="en-US"/>
        </a:p>
      </dgm:t>
    </dgm:pt>
    <dgm:pt modelId="{3925D6E0-3995-416F-9DC5-0BB8888657E1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AlexNet</a:t>
          </a:r>
          <a:endParaRPr 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1DC49-D3EA-43A6-AFE5-02B6FC68446B}" type="parTrans" cxnId="{0DD374DA-B404-441F-99B4-3D36C67B62FD}">
      <dgm:prSet/>
      <dgm:spPr/>
      <dgm:t>
        <a:bodyPr/>
        <a:lstStyle/>
        <a:p>
          <a:endParaRPr lang="en-US"/>
        </a:p>
      </dgm:t>
    </dgm:pt>
    <dgm:pt modelId="{11C39DFB-CB76-40FC-90ED-658E9C7024AA}" type="sibTrans" cxnId="{0DD374DA-B404-441F-99B4-3D36C67B62FD}">
      <dgm:prSet/>
      <dgm:spPr/>
      <dgm:t>
        <a:bodyPr/>
        <a:lstStyle/>
        <a:p>
          <a:endParaRPr lang="en-US"/>
        </a:p>
      </dgm:t>
    </dgm:pt>
    <dgm:pt modelId="{78FFC535-ED88-43EA-90BA-C6A0E74BD8C2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VGG-16</a:t>
          </a:r>
          <a:endParaRPr 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106329-A0E1-416A-AFB8-6A63D6F85B7E}" type="parTrans" cxnId="{F1FF2ED3-B2F5-4787-B8AE-8AA5A464B1D3}">
      <dgm:prSet/>
      <dgm:spPr/>
      <dgm:t>
        <a:bodyPr/>
        <a:lstStyle/>
        <a:p>
          <a:endParaRPr lang="en-US"/>
        </a:p>
      </dgm:t>
    </dgm:pt>
    <dgm:pt modelId="{CFE5E813-1861-4821-8F84-C55784134EB7}" type="sibTrans" cxnId="{F1FF2ED3-B2F5-4787-B8AE-8AA5A464B1D3}">
      <dgm:prSet/>
      <dgm:spPr/>
      <dgm:t>
        <a:bodyPr/>
        <a:lstStyle/>
        <a:p>
          <a:endParaRPr lang="en-US"/>
        </a:p>
      </dgm:t>
    </dgm:pt>
    <dgm:pt modelId="{EB0BE8C6-51FF-459D-BBF6-326F2BD3CC1F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Inception-v1</a:t>
          </a:r>
          <a:endParaRPr 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C1D22B-D8E4-43FA-809B-60DB42450C96}" type="parTrans" cxnId="{46631403-4C8D-4701-BFF1-26350D419E36}">
      <dgm:prSet/>
      <dgm:spPr/>
      <dgm:t>
        <a:bodyPr/>
        <a:lstStyle/>
        <a:p>
          <a:endParaRPr lang="en-US"/>
        </a:p>
      </dgm:t>
    </dgm:pt>
    <dgm:pt modelId="{9AFE973E-38D9-4DA9-81B4-E60563BC6411}" type="sibTrans" cxnId="{46631403-4C8D-4701-BFF1-26350D419E36}">
      <dgm:prSet/>
      <dgm:spPr/>
      <dgm:t>
        <a:bodyPr/>
        <a:lstStyle/>
        <a:p>
          <a:endParaRPr lang="en-US"/>
        </a:p>
      </dgm:t>
    </dgm:pt>
    <dgm:pt modelId="{C0BD3A9C-4680-4865-BCF9-9AD6CBD084B7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ResNet-50</a:t>
          </a:r>
          <a:endParaRPr 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954B4-16A0-45BB-9EDB-68435E2A6F95}" type="parTrans" cxnId="{0666DC4B-8FBF-4B0C-9C1E-8E4C62ADD3FE}">
      <dgm:prSet/>
      <dgm:spPr/>
      <dgm:t>
        <a:bodyPr/>
        <a:lstStyle/>
        <a:p>
          <a:endParaRPr lang="en-US"/>
        </a:p>
      </dgm:t>
    </dgm:pt>
    <dgm:pt modelId="{64DEAFD7-4756-459C-8EB4-670604B09628}" type="sibTrans" cxnId="{0666DC4B-8FBF-4B0C-9C1E-8E4C62ADD3FE}">
      <dgm:prSet/>
      <dgm:spPr/>
      <dgm:t>
        <a:bodyPr/>
        <a:lstStyle/>
        <a:p>
          <a:endParaRPr lang="en-US"/>
        </a:p>
      </dgm:t>
    </dgm:pt>
    <dgm:pt modelId="{87878103-5C05-47DD-99A4-265E83B9323C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Xception</a:t>
          </a:r>
          <a:endParaRPr 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179132-8A80-4E3C-9B01-0021D9E5CA25}" type="parTrans" cxnId="{3F51A961-97CD-47CE-96A1-D276820FC6D0}">
      <dgm:prSet/>
      <dgm:spPr/>
      <dgm:t>
        <a:bodyPr/>
        <a:lstStyle/>
        <a:p>
          <a:endParaRPr lang="en-US"/>
        </a:p>
      </dgm:t>
    </dgm:pt>
    <dgm:pt modelId="{BDEE57DA-0CC5-4846-85BB-848444136908}" type="sibTrans" cxnId="{3F51A961-97CD-47CE-96A1-D276820FC6D0}">
      <dgm:prSet/>
      <dgm:spPr/>
      <dgm:t>
        <a:bodyPr/>
        <a:lstStyle/>
        <a:p>
          <a:endParaRPr lang="en-US"/>
        </a:p>
      </dgm:t>
    </dgm:pt>
    <dgm:pt modelId="{EBDED334-C9B2-4791-AA29-4DA54A8694E0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Inception-v4</a:t>
          </a:r>
          <a:endParaRPr 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C8C7F-79D7-4B8D-8274-7811D9EC610D}" type="parTrans" cxnId="{E9A08A88-37CD-4B8E-8F28-21E76A58079F}">
      <dgm:prSet/>
      <dgm:spPr/>
      <dgm:t>
        <a:bodyPr/>
        <a:lstStyle/>
        <a:p>
          <a:endParaRPr lang="en-US"/>
        </a:p>
      </dgm:t>
    </dgm:pt>
    <dgm:pt modelId="{10EF31F0-9D23-412D-9BFB-726614089232}" type="sibTrans" cxnId="{E9A08A88-37CD-4B8E-8F28-21E76A58079F}">
      <dgm:prSet/>
      <dgm:spPr/>
      <dgm:t>
        <a:bodyPr/>
        <a:lstStyle/>
        <a:p>
          <a:endParaRPr lang="en-US"/>
        </a:p>
      </dgm:t>
    </dgm:pt>
    <dgm:pt modelId="{6701DCEC-2E39-42B1-886B-8F14894184C3}">
      <dgm:prSet custT="1"/>
      <dgm:spPr>
        <a:noFill/>
      </dgm:spPr>
      <dgm:t>
        <a:bodyPr/>
        <a:lstStyle/>
        <a:p>
          <a:pPr algn="ctr"/>
          <a:r>
            <a: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ResNeXt-50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DFE896-86A0-4284-AFE0-AE2E7FC3E484}" type="parTrans" cxnId="{603DEEC7-31BB-4809-ABB5-93C2D6F7AF56}">
      <dgm:prSet/>
      <dgm:spPr/>
      <dgm:t>
        <a:bodyPr/>
        <a:lstStyle/>
        <a:p>
          <a:endParaRPr lang="en-US"/>
        </a:p>
      </dgm:t>
    </dgm:pt>
    <dgm:pt modelId="{0CFA1514-7740-4ADC-9209-7DD0CC59E675}" type="sibTrans" cxnId="{603DEEC7-31BB-4809-ABB5-93C2D6F7AF56}">
      <dgm:prSet/>
      <dgm:spPr/>
      <dgm:t>
        <a:bodyPr/>
        <a:lstStyle/>
        <a:p>
          <a:endParaRPr lang="en-US"/>
        </a:p>
      </dgm:t>
    </dgm:pt>
    <dgm:pt modelId="{B126FEE8-B96F-4496-90CC-42F5870354D9}" type="pres">
      <dgm:prSet presAssocID="{BD597A5E-3F4D-45D5-AE4F-EC8E6D505562}" presName="Name0" presStyleCnt="0">
        <dgm:presLayoutVars>
          <dgm:dir/>
          <dgm:resizeHandles val="exact"/>
        </dgm:presLayoutVars>
      </dgm:prSet>
      <dgm:spPr/>
    </dgm:pt>
    <dgm:pt modelId="{35638D24-8694-4508-8382-A4695C7550E6}" type="pres">
      <dgm:prSet presAssocID="{172FE7CE-7BE8-4093-BC59-E3B995DEF928}" presName="parAndChTx" presStyleLbl="node1" presStyleIdx="0" presStyleCnt="2" custLinFactNeighborX="-22044" custLinFactNeighborY="-667">
        <dgm:presLayoutVars>
          <dgm:bulletEnabled val="1"/>
        </dgm:presLayoutVars>
      </dgm:prSet>
      <dgm:spPr/>
    </dgm:pt>
    <dgm:pt modelId="{3FF0EC00-1A2F-4FF5-8EFD-B7BE8013BE4F}" type="pres">
      <dgm:prSet presAssocID="{254E0E5F-14A5-4DDD-9C53-693323ECB743}" presName="parAndChSpace" presStyleCnt="0"/>
      <dgm:spPr/>
    </dgm:pt>
    <dgm:pt modelId="{800964EB-F537-4B9D-8C8F-03A2C0E1D342}" type="pres">
      <dgm:prSet presAssocID="{C7987EDE-DF3A-443A-9D91-56C181390BE0}" presName="parAndChTx" presStyleLbl="node1" presStyleIdx="1" presStyleCnt="2" custScaleX="120757" custLinFactNeighborX="-3076" custLinFactNeighborY="-480">
        <dgm:presLayoutVars>
          <dgm:bulletEnabled val="1"/>
        </dgm:presLayoutVars>
      </dgm:prSet>
      <dgm:spPr/>
    </dgm:pt>
  </dgm:ptLst>
  <dgm:cxnLst>
    <dgm:cxn modelId="{46631403-4C8D-4701-BFF1-26350D419E36}" srcId="{C7987EDE-DF3A-443A-9D91-56C181390BE0}" destId="{EB0BE8C6-51FF-459D-BBF6-326F2BD3CC1F}" srcOrd="3" destOrd="0" parTransId="{6BC1D22B-D8E4-43FA-809B-60DB42450C96}" sibTransId="{9AFE973E-38D9-4DA9-81B4-E60563BC6411}"/>
    <dgm:cxn modelId="{793EC90D-F8A6-464E-86B5-C1F153090C1B}" type="presOf" srcId="{EBDED334-C9B2-4791-AA29-4DA54A8694E0}" destId="{800964EB-F537-4B9D-8C8F-03A2C0E1D342}" srcOrd="0" destOrd="7" presId="urn:microsoft.com/office/officeart/2005/8/layout/hChevron3"/>
    <dgm:cxn modelId="{4AD21114-1B82-4EC0-9B4B-A2F55D675B38}" type="presOf" srcId="{6D956238-75D5-449E-820C-0817C20C2348}" destId="{800964EB-F537-4B9D-8C8F-03A2C0E1D342}" srcOrd="0" destOrd="1" presId="urn:microsoft.com/office/officeart/2005/8/layout/hChevron3"/>
    <dgm:cxn modelId="{981D8B33-A228-47E7-BECE-A36D15B9F563}" srcId="{BD597A5E-3F4D-45D5-AE4F-EC8E6D505562}" destId="{172FE7CE-7BE8-4093-BC59-E3B995DEF928}" srcOrd="0" destOrd="0" parTransId="{97BC1294-85D2-421C-AEFE-CE498CEEC604}" sibTransId="{254E0E5F-14A5-4DDD-9C53-693323ECB743}"/>
    <dgm:cxn modelId="{2A4C933E-5060-410E-B114-097094D82083}" type="presOf" srcId="{BD597A5E-3F4D-45D5-AE4F-EC8E6D505562}" destId="{B126FEE8-B96F-4496-90CC-42F5870354D9}" srcOrd="0" destOrd="0" presId="urn:microsoft.com/office/officeart/2005/8/layout/hChevron3"/>
    <dgm:cxn modelId="{F4323245-F85F-4C7E-92F0-E535007B9390}" type="presOf" srcId="{172FE7CE-7BE8-4093-BC59-E3B995DEF928}" destId="{35638D24-8694-4508-8382-A4695C7550E6}" srcOrd="0" destOrd="0" presId="urn:microsoft.com/office/officeart/2005/8/layout/hChevron3"/>
    <dgm:cxn modelId="{0666DC4B-8FBF-4B0C-9C1E-8E4C62ADD3FE}" srcId="{C7987EDE-DF3A-443A-9D91-56C181390BE0}" destId="{C0BD3A9C-4680-4865-BCF9-9AD6CBD084B7}" srcOrd="4" destOrd="0" parTransId="{7AA954B4-16A0-45BB-9EDB-68435E2A6F95}" sibTransId="{64DEAFD7-4756-459C-8EB4-670604B09628}"/>
    <dgm:cxn modelId="{3F51A961-97CD-47CE-96A1-D276820FC6D0}" srcId="{C7987EDE-DF3A-443A-9D91-56C181390BE0}" destId="{87878103-5C05-47DD-99A4-265E83B9323C}" srcOrd="5" destOrd="0" parTransId="{E8179132-8A80-4E3C-9B01-0021D9E5CA25}" sibTransId="{BDEE57DA-0CC5-4846-85BB-848444136908}"/>
    <dgm:cxn modelId="{A61C3064-B60C-4F36-B638-44ADD5D4FD2B}" type="presOf" srcId="{6701DCEC-2E39-42B1-886B-8F14894184C3}" destId="{800964EB-F537-4B9D-8C8F-03A2C0E1D342}" srcOrd="0" destOrd="8" presId="urn:microsoft.com/office/officeart/2005/8/layout/hChevron3"/>
    <dgm:cxn modelId="{E0EA5279-83A5-4BAB-8E53-6C7B78CB7017}" type="presOf" srcId="{3925D6E0-3995-416F-9DC5-0BB8888657E1}" destId="{800964EB-F537-4B9D-8C8F-03A2C0E1D342}" srcOrd="0" destOrd="2" presId="urn:microsoft.com/office/officeart/2005/8/layout/hChevron3"/>
    <dgm:cxn modelId="{E9A08A88-37CD-4B8E-8F28-21E76A58079F}" srcId="{C7987EDE-DF3A-443A-9D91-56C181390BE0}" destId="{EBDED334-C9B2-4791-AA29-4DA54A8694E0}" srcOrd="6" destOrd="0" parTransId="{3F7C8C7F-79D7-4B8D-8274-7811D9EC610D}" sibTransId="{10EF31F0-9D23-412D-9BFB-726614089232}"/>
    <dgm:cxn modelId="{5D29E5A9-5CB9-4798-ABFB-9D8C32E1962D}" type="presOf" srcId="{EB0BE8C6-51FF-459D-BBF6-326F2BD3CC1F}" destId="{800964EB-F537-4B9D-8C8F-03A2C0E1D342}" srcOrd="0" destOrd="4" presId="urn:microsoft.com/office/officeart/2005/8/layout/hChevron3"/>
    <dgm:cxn modelId="{C7E335AE-579E-44E4-8B9D-D4D9CA7E0773}" srcId="{BD597A5E-3F4D-45D5-AE4F-EC8E6D505562}" destId="{C7987EDE-DF3A-443A-9D91-56C181390BE0}" srcOrd="1" destOrd="0" parTransId="{B0ABD96B-6296-41A7-90F6-0DAB6B43EA44}" sibTransId="{7F91D332-DF2B-4E2A-A920-E9A285B02A78}"/>
    <dgm:cxn modelId="{603DEEC7-31BB-4809-ABB5-93C2D6F7AF56}" srcId="{C7987EDE-DF3A-443A-9D91-56C181390BE0}" destId="{6701DCEC-2E39-42B1-886B-8F14894184C3}" srcOrd="7" destOrd="0" parTransId="{17DFE896-86A0-4284-AFE0-AE2E7FC3E484}" sibTransId="{0CFA1514-7740-4ADC-9209-7DD0CC59E675}"/>
    <dgm:cxn modelId="{09DFFDC8-89B3-4BD1-B8D0-9C341804A14B}" type="presOf" srcId="{C7987EDE-DF3A-443A-9D91-56C181390BE0}" destId="{800964EB-F537-4B9D-8C8F-03A2C0E1D342}" srcOrd="0" destOrd="0" presId="urn:microsoft.com/office/officeart/2005/8/layout/hChevron3"/>
    <dgm:cxn modelId="{F1FF2ED3-B2F5-4787-B8AE-8AA5A464B1D3}" srcId="{C7987EDE-DF3A-443A-9D91-56C181390BE0}" destId="{78FFC535-ED88-43EA-90BA-C6A0E74BD8C2}" srcOrd="2" destOrd="0" parTransId="{4D106329-A0E1-416A-AFB8-6A63D6F85B7E}" sibTransId="{CFE5E813-1861-4821-8F84-C55784134EB7}"/>
    <dgm:cxn modelId="{564EB6D6-5C26-4827-BB37-5AECEAC092A4}" type="presOf" srcId="{C0BD3A9C-4680-4865-BCF9-9AD6CBD084B7}" destId="{800964EB-F537-4B9D-8C8F-03A2C0E1D342}" srcOrd="0" destOrd="5" presId="urn:microsoft.com/office/officeart/2005/8/layout/hChevron3"/>
    <dgm:cxn modelId="{0DD374DA-B404-441F-99B4-3D36C67B62FD}" srcId="{C7987EDE-DF3A-443A-9D91-56C181390BE0}" destId="{3925D6E0-3995-416F-9DC5-0BB8888657E1}" srcOrd="1" destOrd="0" parTransId="{4391DC49-D3EA-43A6-AFE5-02B6FC68446B}" sibTransId="{11C39DFB-CB76-40FC-90ED-658E9C7024AA}"/>
    <dgm:cxn modelId="{C5E2DDDD-F1B6-4386-9D79-CE8BDB4A7A1D}" srcId="{C7987EDE-DF3A-443A-9D91-56C181390BE0}" destId="{6D956238-75D5-449E-820C-0817C20C2348}" srcOrd="0" destOrd="0" parTransId="{7AACA9E7-A47F-4C00-A9B7-248CDB0D4679}" sibTransId="{A521C964-46B6-42F7-933F-86AA249636F7}"/>
    <dgm:cxn modelId="{FA442AE7-6606-44F3-88DD-040C509E6FBA}" type="presOf" srcId="{87878103-5C05-47DD-99A4-265E83B9323C}" destId="{800964EB-F537-4B9D-8C8F-03A2C0E1D342}" srcOrd="0" destOrd="6" presId="urn:microsoft.com/office/officeart/2005/8/layout/hChevron3"/>
    <dgm:cxn modelId="{7E7579FF-34DE-4543-86A1-AE2822396F87}" type="presOf" srcId="{78FFC535-ED88-43EA-90BA-C6A0E74BD8C2}" destId="{800964EB-F537-4B9D-8C8F-03A2C0E1D342}" srcOrd="0" destOrd="3" presId="urn:microsoft.com/office/officeart/2005/8/layout/hChevron3"/>
    <dgm:cxn modelId="{2F4A4A5B-0753-47CC-9528-3A6E3F480871}" type="presParOf" srcId="{B126FEE8-B96F-4496-90CC-42F5870354D9}" destId="{35638D24-8694-4508-8382-A4695C7550E6}" srcOrd="0" destOrd="0" presId="urn:microsoft.com/office/officeart/2005/8/layout/hChevron3"/>
    <dgm:cxn modelId="{1CF0E939-6E5C-435F-8FC8-851B44591B01}" type="presParOf" srcId="{B126FEE8-B96F-4496-90CC-42F5870354D9}" destId="{3FF0EC00-1A2F-4FF5-8EFD-B7BE8013BE4F}" srcOrd="1" destOrd="0" presId="urn:microsoft.com/office/officeart/2005/8/layout/hChevron3"/>
    <dgm:cxn modelId="{408B6038-3898-4F0B-971A-BFEC5626E794}" type="presParOf" srcId="{B126FEE8-B96F-4496-90CC-42F5870354D9}" destId="{800964EB-F537-4B9D-8C8F-03A2C0E1D342}" srcOrd="2" destOrd="0" presId="urn:microsoft.com/office/officeart/2005/8/layout/hChevron3"/>
  </dgm:cxnLst>
  <dgm:bg>
    <a:solidFill>
      <a:schemeClr val="bg2">
        <a:lumMod val="9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E568C2-347F-44EC-97E8-6BA50F2F4F4D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9AE3919-2EF3-479C-B7E2-6CFC92E85D9E}">
      <dgm:prSet/>
      <dgm:spPr>
        <a:solidFill>
          <a:srgbClr val="FFC000"/>
        </a:solidFill>
      </dgm:spPr>
      <dgm:t>
        <a:bodyPr/>
        <a:lstStyle/>
        <a:p>
          <a:r>
            <a:rPr lang="en-CA"/>
            <a:t>Data collection</a:t>
          </a:r>
          <a:endParaRPr lang="en-US"/>
        </a:p>
      </dgm:t>
    </dgm:pt>
    <dgm:pt modelId="{87F48012-36C7-49B5-8EDD-E1BA5871DD47}" type="parTrans" cxnId="{657D1085-C78C-481E-96A4-4B8641D8E708}">
      <dgm:prSet/>
      <dgm:spPr/>
      <dgm:t>
        <a:bodyPr/>
        <a:lstStyle/>
        <a:p>
          <a:endParaRPr lang="en-US"/>
        </a:p>
      </dgm:t>
    </dgm:pt>
    <dgm:pt modelId="{8F1D0CFA-204E-4FCD-8211-CF79BC24493B}" type="sibTrans" cxnId="{657D1085-C78C-481E-96A4-4B8641D8E708}">
      <dgm:prSet/>
      <dgm:spPr/>
      <dgm:t>
        <a:bodyPr/>
        <a:lstStyle/>
        <a:p>
          <a:endParaRPr lang="en-US"/>
        </a:p>
      </dgm:t>
    </dgm:pt>
    <dgm:pt modelId="{CAD146A4-606D-4A7A-8440-E1E036272524}">
      <dgm:prSet/>
      <dgm:spPr>
        <a:solidFill>
          <a:schemeClr val="accent2"/>
        </a:solidFill>
      </dgm:spPr>
      <dgm:t>
        <a:bodyPr/>
        <a:lstStyle/>
        <a:p>
          <a:r>
            <a:rPr lang="en-CA"/>
            <a:t>Data/Image preprocessing</a:t>
          </a:r>
          <a:endParaRPr lang="en-US"/>
        </a:p>
      </dgm:t>
    </dgm:pt>
    <dgm:pt modelId="{286660D0-9967-4B81-9E26-C0674408D148}" type="parTrans" cxnId="{EF9AD79F-5EB2-4FCB-8FBE-8A9079D5D32E}">
      <dgm:prSet/>
      <dgm:spPr/>
      <dgm:t>
        <a:bodyPr/>
        <a:lstStyle/>
        <a:p>
          <a:endParaRPr lang="en-US"/>
        </a:p>
      </dgm:t>
    </dgm:pt>
    <dgm:pt modelId="{16594AE9-22A8-4613-BD52-A1BF68C37507}" type="sibTrans" cxnId="{EF9AD79F-5EB2-4FCB-8FBE-8A9079D5D32E}">
      <dgm:prSet/>
      <dgm:spPr/>
      <dgm:t>
        <a:bodyPr/>
        <a:lstStyle/>
        <a:p>
          <a:endParaRPr lang="en-US"/>
        </a:p>
      </dgm:t>
    </dgm:pt>
    <dgm:pt modelId="{5BB14BB3-285E-4129-8629-274DCBF307F4}">
      <dgm:prSet/>
      <dgm:spPr>
        <a:solidFill>
          <a:srgbClr val="FFC000"/>
        </a:solidFill>
      </dgm:spPr>
      <dgm:t>
        <a:bodyPr/>
        <a:lstStyle/>
        <a:p>
          <a:r>
            <a:rPr lang="en-CA"/>
            <a:t>Training of models</a:t>
          </a:r>
          <a:endParaRPr lang="en-US"/>
        </a:p>
      </dgm:t>
    </dgm:pt>
    <dgm:pt modelId="{F3589063-4EF3-42BC-87CC-CEE6216CDAA2}" type="parTrans" cxnId="{B72335FF-4785-424B-A79E-6BD138A84281}">
      <dgm:prSet/>
      <dgm:spPr/>
      <dgm:t>
        <a:bodyPr/>
        <a:lstStyle/>
        <a:p>
          <a:endParaRPr lang="en-US"/>
        </a:p>
      </dgm:t>
    </dgm:pt>
    <dgm:pt modelId="{365763D3-8CAF-4F7F-B934-39F65A691F33}" type="sibTrans" cxnId="{B72335FF-4785-424B-A79E-6BD138A84281}">
      <dgm:prSet/>
      <dgm:spPr/>
      <dgm:t>
        <a:bodyPr/>
        <a:lstStyle/>
        <a:p>
          <a:endParaRPr lang="en-US"/>
        </a:p>
      </dgm:t>
    </dgm:pt>
    <dgm:pt modelId="{6F2AD7A9-A8F9-47BA-9DBE-C74A0AE9CB5D}">
      <dgm:prSet/>
      <dgm:spPr>
        <a:solidFill>
          <a:schemeClr val="accent2"/>
        </a:solidFill>
      </dgm:spPr>
      <dgm:t>
        <a:bodyPr/>
        <a:lstStyle/>
        <a:p>
          <a:r>
            <a:rPr lang="en-CA"/>
            <a:t>Testing of models</a:t>
          </a:r>
          <a:endParaRPr lang="en-US"/>
        </a:p>
      </dgm:t>
    </dgm:pt>
    <dgm:pt modelId="{46916114-57E0-4D7D-B562-FC7A17FCDE4E}" type="parTrans" cxnId="{A3B092A7-CB04-4DD2-BD91-0D7ACA2A0B9E}">
      <dgm:prSet/>
      <dgm:spPr/>
      <dgm:t>
        <a:bodyPr/>
        <a:lstStyle/>
        <a:p>
          <a:endParaRPr lang="en-US"/>
        </a:p>
      </dgm:t>
    </dgm:pt>
    <dgm:pt modelId="{9FDE6D41-DE76-462D-8ADA-EDB807C9DEE8}" type="sibTrans" cxnId="{A3B092A7-CB04-4DD2-BD91-0D7ACA2A0B9E}">
      <dgm:prSet/>
      <dgm:spPr/>
      <dgm:t>
        <a:bodyPr/>
        <a:lstStyle/>
        <a:p>
          <a:endParaRPr lang="en-US"/>
        </a:p>
      </dgm:t>
    </dgm:pt>
    <dgm:pt modelId="{10673003-10FD-4A37-9D65-831B596C7F2A}" type="pres">
      <dgm:prSet presAssocID="{94E568C2-347F-44EC-97E8-6BA50F2F4F4D}" presName="outerComposite" presStyleCnt="0">
        <dgm:presLayoutVars>
          <dgm:chMax val="5"/>
          <dgm:dir/>
          <dgm:resizeHandles val="exact"/>
        </dgm:presLayoutVars>
      </dgm:prSet>
      <dgm:spPr/>
    </dgm:pt>
    <dgm:pt modelId="{DD7EB3A9-959C-4A74-BE2A-63AF34398AFF}" type="pres">
      <dgm:prSet presAssocID="{94E568C2-347F-44EC-97E8-6BA50F2F4F4D}" presName="dummyMaxCanvas" presStyleCnt="0">
        <dgm:presLayoutVars/>
      </dgm:prSet>
      <dgm:spPr/>
    </dgm:pt>
    <dgm:pt modelId="{703281E7-3D35-4207-B56C-709E80CA6AC4}" type="pres">
      <dgm:prSet presAssocID="{94E568C2-347F-44EC-97E8-6BA50F2F4F4D}" presName="FourNodes_1" presStyleLbl="node1" presStyleIdx="0" presStyleCnt="4">
        <dgm:presLayoutVars>
          <dgm:bulletEnabled val="1"/>
        </dgm:presLayoutVars>
      </dgm:prSet>
      <dgm:spPr/>
    </dgm:pt>
    <dgm:pt modelId="{DFBE9EC5-2F11-4DB4-BCA3-362ABB9EFAEB}" type="pres">
      <dgm:prSet presAssocID="{94E568C2-347F-44EC-97E8-6BA50F2F4F4D}" presName="FourNodes_2" presStyleLbl="node1" presStyleIdx="1" presStyleCnt="4">
        <dgm:presLayoutVars>
          <dgm:bulletEnabled val="1"/>
        </dgm:presLayoutVars>
      </dgm:prSet>
      <dgm:spPr/>
    </dgm:pt>
    <dgm:pt modelId="{8B501A62-1602-4448-969A-6D4CA5D2E63C}" type="pres">
      <dgm:prSet presAssocID="{94E568C2-347F-44EC-97E8-6BA50F2F4F4D}" presName="FourNodes_3" presStyleLbl="node1" presStyleIdx="2" presStyleCnt="4">
        <dgm:presLayoutVars>
          <dgm:bulletEnabled val="1"/>
        </dgm:presLayoutVars>
      </dgm:prSet>
      <dgm:spPr/>
    </dgm:pt>
    <dgm:pt modelId="{9040F739-F5CB-47CA-8F7C-D653FDB990B7}" type="pres">
      <dgm:prSet presAssocID="{94E568C2-347F-44EC-97E8-6BA50F2F4F4D}" presName="FourNodes_4" presStyleLbl="node1" presStyleIdx="3" presStyleCnt="4">
        <dgm:presLayoutVars>
          <dgm:bulletEnabled val="1"/>
        </dgm:presLayoutVars>
      </dgm:prSet>
      <dgm:spPr/>
    </dgm:pt>
    <dgm:pt modelId="{9048914E-AEDF-49C1-ACF5-25D0DAB1B751}" type="pres">
      <dgm:prSet presAssocID="{94E568C2-347F-44EC-97E8-6BA50F2F4F4D}" presName="FourConn_1-2" presStyleLbl="fgAccFollowNode1" presStyleIdx="0" presStyleCnt="3">
        <dgm:presLayoutVars>
          <dgm:bulletEnabled val="1"/>
        </dgm:presLayoutVars>
      </dgm:prSet>
      <dgm:spPr/>
    </dgm:pt>
    <dgm:pt modelId="{2718385D-168C-4A82-AABD-EB1FFF34341C}" type="pres">
      <dgm:prSet presAssocID="{94E568C2-347F-44EC-97E8-6BA50F2F4F4D}" presName="FourConn_2-3" presStyleLbl="fgAccFollowNode1" presStyleIdx="1" presStyleCnt="3">
        <dgm:presLayoutVars>
          <dgm:bulletEnabled val="1"/>
        </dgm:presLayoutVars>
      </dgm:prSet>
      <dgm:spPr/>
    </dgm:pt>
    <dgm:pt modelId="{FF753B9D-5774-42BC-9184-4924F2812D56}" type="pres">
      <dgm:prSet presAssocID="{94E568C2-347F-44EC-97E8-6BA50F2F4F4D}" presName="FourConn_3-4" presStyleLbl="fgAccFollowNode1" presStyleIdx="2" presStyleCnt="3">
        <dgm:presLayoutVars>
          <dgm:bulletEnabled val="1"/>
        </dgm:presLayoutVars>
      </dgm:prSet>
      <dgm:spPr/>
    </dgm:pt>
    <dgm:pt modelId="{ECF893FD-E0CA-4DF0-AA5A-E5ABD31DA075}" type="pres">
      <dgm:prSet presAssocID="{94E568C2-347F-44EC-97E8-6BA50F2F4F4D}" presName="FourNodes_1_text" presStyleLbl="node1" presStyleIdx="3" presStyleCnt="4">
        <dgm:presLayoutVars>
          <dgm:bulletEnabled val="1"/>
        </dgm:presLayoutVars>
      </dgm:prSet>
      <dgm:spPr/>
    </dgm:pt>
    <dgm:pt modelId="{041B74EF-46A5-4C28-8DA1-E1DDB0B6BB18}" type="pres">
      <dgm:prSet presAssocID="{94E568C2-347F-44EC-97E8-6BA50F2F4F4D}" presName="FourNodes_2_text" presStyleLbl="node1" presStyleIdx="3" presStyleCnt="4">
        <dgm:presLayoutVars>
          <dgm:bulletEnabled val="1"/>
        </dgm:presLayoutVars>
      </dgm:prSet>
      <dgm:spPr/>
    </dgm:pt>
    <dgm:pt modelId="{892CD69E-0E47-41D5-9F8D-F6717682FA97}" type="pres">
      <dgm:prSet presAssocID="{94E568C2-347F-44EC-97E8-6BA50F2F4F4D}" presName="FourNodes_3_text" presStyleLbl="node1" presStyleIdx="3" presStyleCnt="4">
        <dgm:presLayoutVars>
          <dgm:bulletEnabled val="1"/>
        </dgm:presLayoutVars>
      </dgm:prSet>
      <dgm:spPr/>
    </dgm:pt>
    <dgm:pt modelId="{DE24F38A-A736-452F-8AAE-885529DF220E}" type="pres">
      <dgm:prSet presAssocID="{94E568C2-347F-44EC-97E8-6BA50F2F4F4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FA18500-8F64-49E5-A679-437ACA532324}" type="presOf" srcId="{5BB14BB3-285E-4129-8629-274DCBF307F4}" destId="{8B501A62-1602-4448-969A-6D4CA5D2E63C}" srcOrd="0" destOrd="0" presId="urn:microsoft.com/office/officeart/2005/8/layout/vProcess5"/>
    <dgm:cxn modelId="{C2C7A602-D25E-4598-8A14-BCF1438BA678}" type="presOf" srcId="{16594AE9-22A8-4613-BD52-A1BF68C37507}" destId="{2718385D-168C-4A82-AABD-EB1FFF34341C}" srcOrd="0" destOrd="0" presId="urn:microsoft.com/office/officeart/2005/8/layout/vProcess5"/>
    <dgm:cxn modelId="{9D67F80C-5AF4-4188-8B67-379FF217F378}" type="presOf" srcId="{59AE3919-2EF3-479C-B7E2-6CFC92E85D9E}" destId="{ECF893FD-E0CA-4DF0-AA5A-E5ABD31DA075}" srcOrd="1" destOrd="0" presId="urn:microsoft.com/office/officeart/2005/8/layout/vProcess5"/>
    <dgm:cxn modelId="{8328230D-5DBA-4CBD-8AC0-50F71995A47D}" type="presOf" srcId="{59AE3919-2EF3-479C-B7E2-6CFC92E85D9E}" destId="{703281E7-3D35-4207-B56C-709E80CA6AC4}" srcOrd="0" destOrd="0" presId="urn:microsoft.com/office/officeart/2005/8/layout/vProcess5"/>
    <dgm:cxn modelId="{45016227-30D0-4BE4-BD57-96FE6EF35ADC}" type="presOf" srcId="{CAD146A4-606D-4A7A-8440-E1E036272524}" destId="{041B74EF-46A5-4C28-8DA1-E1DDB0B6BB18}" srcOrd="1" destOrd="0" presId="urn:microsoft.com/office/officeart/2005/8/layout/vProcess5"/>
    <dgm:cxn modelId="{5A5A7864-220B-4D9E-B8A5-796B0E904A7C}" type="presOf" srcId="{CAD146A4-606D-4A7A-8440-E1E036272524}" destId="{DFBE9EC5-2F11-4DB4-BCA3-362ABB9EFAEB}" srcOrd="0" destOrd="0" presId="urn:microsoft.com/office/officeart/2005/8/layout/vProcess5"/>
    <dgm:cxn modelId="{5310B86F-99F0-4BD7-BE2B-C7B549F6B017}" type="presOf" srcId="{365763D3-8CAF-4F7F-B934-39F65A691F33}" destId="{FF753B9D-5774-42BC-9184-4924F2812D56}" srcOrd="0" destOrd="0" presId="urn:microsoft.com/office/officeart/2005/8/layout/vProcess5"/>
    <dgm:cxn modelId="{657D1085-C78C-481E-96A4-4B8641D8E708}" srcId="{94E568C2-347F-44EC-97E8-6BA50F2F4F4D}" destId="{59AE3919-2EF3-479C-B7E2-6CFC92E85D9E}" srcOrd="0" destOrd="0" parTransId="{87F48012-36C7-49B5-8EDD-E1BA5871DD47}" sibTransId="{8F1D0CFA-204E-4FCD-8211-CF79BC24493B}"/>
    <dgm:cxn modelId="{0AA7018B-7FB3-4819-A691-30E9AE37072E}" type="presOf" srcId="{8F1D0CFA-204E-4FCD-8211-CF79BC24493B}" destId="{9048914E-AEDF-49C1-ACF5-25D0DAB1B751}" srcOrd="0" destOrd="0" presId="urn:microsoft.com/office/officeart/2005/8/layout/vProcess5"/>
    <dgm:cxn modelId="{ADF5C78E-AF00-4AFA-AADF-5235FACEDD76}" type="presOf" srcId="{6F2AD7A9-A8F9-47BA-9DBE-C74A0AE9CB5D}" destId="{DE24F38A-A736-452F-8AAE-885529DF220E}" srcOrd="1" destOrd="0" presId="urn:microsoft.com/office/officeart/2005/8/layout/vProcess5"/>
    <dgm:cxn modelId="{EF9AD79F-5EB2-4FCB-8FBE-8A9079D5D32E}" srcId="{94E568C2-347F-44EC-97E8-6BA50F2F4F4D}" destId="{CAD146A4-606D-4A7A-8440-E1E036272524}" srcOrd="1" destOrd="0" parTransId="{286660D0-9967-4B81-9E26-C0674408D148}" sibTransId="{16594AE9-22A8-4613-BD52-A1BF68C37507}"/>
    <dgm:cxn modelId="{A3B092A7-CB04-4DD2-BD91-0D7ACA2A0B9E}" srcId="{94E568C2-347F-44EC-97E8-6BA50F2F4F4D}" destId="{6F2AD7A9-A8F9-47BA-9DBE-C74A0AE9CB5D}" srcOrd="3" destOrd="0" parTransId="{46916114-57E0-4D7D-B562-FC7A17FCDE4E}" sibTransId="{9FDE6D41-DE76-462D-8ADA-EDB807C9DEE8}"/>
    <dgm:cxn modelId="{DFC536C4-F3EC-4C4A-A82D-15C464FDA258}" type="presOf" srcId="{6F2AD7A9-A8F9-47BA-9DBE-C74A0AE9CB5D}" destId="{9040F739-F5CB-47CA-8F7C-D653FDB990B7}" srcOrd="0" destOrd="0" presId="urn:microsoft.com/office/officeart/2005/8/layout/vProcess5"/>
    <dgm:cxn modelId="{B5866CDE-3079-46E0-9463-390E504798EB}" type="presOf" srcId="{94E568C2-347F-44EC-97E8-6BA50F2F4F4D}" destId="{10673003-10FD-4A37-9D65-831B596C7F2A}" srcOrd="0" destOrd="0" presId="urn:microsoft.com/office/officeart/2005/8/layout/vProcess5"/>
    <dgm:cxn modelId="{08A6A0F5-128C-4C17-B4BE-2BA246A9B937}" type="presOf" srcId="{5BB14BB3-285E-4129-8629-274DCBF307F4}" destId="{892CD69E-0E47-41D5-9F8D-F6717682FA97}" srcOrd="1" destOrd="0" presId="urn:microsoft.com/office/officeart/2005/8/layout/vProcess5"/>
    <dgm:cxn modelId="{B72335FF-4785-424B-A79E-6BD138A84281}" srcId="{94E568C2-347F-44EC-97E8-6BA50F2F4F4D}" destId="{5BB14BB3-285E-4129-8629-274DCBF307F4}" srcOrd="2" destOrd="0" parTransId="{F3589063-4EF3-42BC-87CC-CEE6216CDAA2}" sibTransId="{365763D3-8CAF-4F7F-B934-39F65A691F33}"/>
    <dgm:cxn modelId="{8AD8DD05-D138-4100-85B7-2E362440D8A5}" type="presParOf" srcId="{10673003-10FD-4A37-9D65-831B596C7F2A}" destId="{DD7EB3A9-959C-4A74-BE2A-63AF34398AFF}" srcOrd="0" destOrd="0" presId="urn:microsoft.com/office/officeart/2005/8/layout/vProcess5"/>
    <dgm:cxn modelId="{875DF3D3-9A3B-4DE3-8A07-F2CCB5274136}" type="presParOf" srcId="{10673003-10FD-4A37-9D65-831B596C7F2A}" destId="{703281E7-3D35-4207-B56C-709E80CA6AC4}" srcOrd="1" destOrd="0" presId="urn:microsoft.com/office/officeart/2005/8/layout/vProcess5"/>
    <dgm:cxn modelId="{8D4823A9-9937-4205-9862-041D84A3EFC5}" type="presParOf" srcId="{10673003-10FD-4A37-9D65-831B596C7F2A}" destId="{DFBE9EC5-2F11-4DB4-BCA3-362ABB9EFAEB}" srcOrd="2" destOrd="0" presId="urn:microsoft.com/office/officeart/2005/8/layout/vProcess5"/>
    <dgm:cxn modelId="{A5283309-370C-4D23-A021-6795622857A3}" type="presParOf" srcId="{10673003-10FD-4A37-9D65-831B596C7F2A}" destId="{8B501A62-1602-4448-969A-6D4CA5D2E63C}" srcOrd="3" destOrd="0" presId="urn:microsoft.com/office/officeart/2005/8/layout/vProcess5"/>
    <dgm:cxn modelId="{1FA831B3-5B24-477D-968E-BA62E8B2D166}" type="presParOf" srcId="{10673003-10FD-4A37-9D65-831B596C7F2A}" destId="{9040F739-F5CB-47CA-8F7C-D653FDB990B7}" srcOrd="4" destOrd="0" presId="urn:microsoft.com/office/officeart/2005/8/layout/vProcess5"/>
    <dgm:cxn modelId="{E4A8E33A-844F-4C49-85FB-DDB5B6CC48B3}" type="presParOf" srcId="{10673003-10FD-4A37-9D65-831B596C7F2A}" destId="{9048914E-AEDF-49C1-ACF5-25D0DAB1B751}" srcOrd="5" destOrd="0" presId="urn:microsoft.com/office/officeart/2005/8/layout/vProcess5"/>
    <dgm:cxn modelId="{36392640-6750-40E4-B41E-041A5AC03252}" type="presParOf" srcId="{10673003-10FD-4A37-9D65-831B596C7F2A}" destId="{2718385D-168C-4A82-AABD-EB1FFF34341C}" srcOrd="6" destOrd="0" presId="urn:microsoft.com/office/officeart/2005/8/layout/vProcess5"/>
    <dgm:cxn modelId="{B0545C72-90D1-4CBB-B690-18FC31831576}" type="presParOf" srcId="{10673003-10FD-4A37-9D65-831B596C7F2A}" destId="{FF753B9D-5774-42BC-9184-4924F2812D56}" srcOrd="7" destOrd="0" presId="urn:microsoft.com/office/officeart/2005/8/layout/vProcess5"/>
    <dgm:cxn modelId="{85CE9E97-954D-42A6-8B66-6E86B905B3AB}" type="presParOf" srcId="{10673003-10FD-4A37-9D65-831B596C7F2A}" destId="{ECF893FD-E0CA-4DF0-AA5A-E5ABD31DA075}" srcOrd="8" destOrd="0" presId="urn:microsoft.com/office/officeart/2005/8/layout/vProcess5"/>
    <dgm:cxn modelId="{EA747676-F9A0-47CF-A877-C0F32CDA5D0E}" type="presParOf" srcId="{10673003-10FD-4A37-9D65-831B596C7F2A}" destId="{041B74EF-46A5-4C28-8DA1-E1DDB0B6BB18}" srcOrd="9" destOrd="0" presId="urn:microsoft.com/office/officeart/2005/8/layout/vProcess5"/>
    <dgm:cxn modelId="{50CD5C82-AA11-4E6B-9727-B3B312880A1D}" type="presParOf" srcId="{10673003-10FD-4A37-9D65-831B596C7F2A}" destId="{892CD69E-0E47-41D5-9F8D-F6717682FA97}" srcOrd="10" destOrd="0" presId="urn:microsoft.com/office/officeart/2005/8/layout/vProcess5"/>
    <dgm:cxn modelId="{495EA22C-5F50-4379-8382-DBD0557F66D5}" type="presParOf" srcId="{10673003-10FD-4A37-9D65-831B596C7F2A}" destId="{DE24F38A-A736-452F-8AAE-885529DF220E}" srcOrd="11" destOrd="0" presId="urn:microsoft.com/office/officeart/2005/8/layout/vProcess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38D24-8694-4508-8382-A4695C7550E6}">
      <dsp:nvSpPr>
        <dsp:cNvPr id="0" name=""/>
        <dsp:cNvSpPr/>
      </dsp:nvSpPr>
      <dsp:spPr>
        <a:xfrm>
          <a:off x="0" y="0"/>
          <a:ext cx="5009554" cy="3452407"/>
        </a:xfrm>
        <a:prstGeom prst="homePlate">
          <a:avLst>
            <a:gd name="adj" fmla="val 25000"/>
          </a:avLst>
        </a:prstGeom>
        <a:solidFill>
          <a:srgbClr val="FFC00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726" tIns="60960" rIns="706904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Widely accepted machine learning algorithm for image processing. We are comparing three architectures: ResNet50, VGG-16, and Simple CNN. The architectures vary in terms of the number of layers. </a:t>
          </a:r>
        </a:p>
      </dsp:txBody>
      <dsp:txXfrm>
        <a:off x="0" y="0"/>
        <a:ext cx="4578003" cy="3452407"/>
      </dsp:txXfrm>
    </dsp:sp>
    <dsp:sp modelId="{800964EB-F537-4B9D-8C8F-03A2C0E1D342}">
      <dsp:nvSpPr>
        <dsp:cNvPr id="0" name=""/>
        <dsp:cNvSpPr/>
      </dsp:nvSpPr>
      <dsp:spPr>
        <a:xfrm>
          <a:off x="3977509" y="0"/>
          <a:ext cx="6049387" cy="3452407"/>
        </a:xfrm>
        <a:prstGeom prst="chevron">
          <a:avLst>
            <a:gd name="adj" fmla="val 25000"/>
          </a:avLst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726" tIns="60960" rIns="176726" bIns="6096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>
              <a:solidFill>
                <a:schemeClr val="tx1"/>
              </a:solidFill>
            </a:rPr>
            <a:t>Different CNN architectures: </a:t>
          </a:r>
          <a:endParaRPr lang="en-US" sz="2400" b="1" kern="1200" dirty="0">
            <a:solidFill>
              <a:schemeClr val="tx1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LeNet-5</a:t>
          </a:r>
          <a:endParaRPr 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AlexNet</a:t>
          </a:r>
          <a:endParaRPr 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VGG-16</a:t>
          </a:r>
          <a:endParaRPr 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Inception-v1</a:t>
          </a:r>
          <a:endParaRPr 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ResNet-50</a:t>
          </a:r>
          <a:endParaRPr 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Xception</a:t>
          </a:r>
          <a:endParaRPr 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Inception-v4</a:t>
          </a:r>
          <a:endParaRPr 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ResNeXt-50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0611" y="0"/>
        <a:ext cx="4323183" cy="3452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281E7-3D35-4207-B56C-709E80CA6AC4}">
      <dsp:nvSpPr>
        <dsp:cNvPr id="0" name=""/>
        <dsp:cNvSpPr/>
      </dsp:nvSpPr>
      <dsp:spPr>
        <a:xfrm>
          <a:off x="0" y="0"/>
          <a:ext cx="8412480" cy="89716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/>
            <a:t>Data collection</a:t>
          </a:r>
          <a:endParaRPr lang="en-US" sz="3900" kern="1200"/>
        </a:p>
      </dsp:txBody>
      <dsp:txXfrm>
        <a:off x="26277" y="26277"/>
        <a:ext cx="7368558" cy="844611"/>
      </dsp:txXfrm>
    </dsp:sp>
    <dsp:sp modelId="{DFBE9EC5-2F11-4DB4-BCA3-362ABB9EFAEB}">
      <dsp:nvSpPr>
        <dsp:cNvPr id="0" name=""/>
        <dsp:cNvSpPr/>
      </dsp:nvSpPr>
      <dsp:spPr>
        <a:xfrm>
          <a:off x="704545" y="1060286"/>
          <a:ext cx="8412480" cy="89716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/>
            <a:t>Data/Image preprocessing</a:t>
          </a:r>
          <a:endParaRPr lang="en-US" sz="3900" kern="1200"/>
        </a:p>
      </dsp:txBody>
      <dsp:txXfrm>
        <a:off x="730822" y="1086563"/>
        <a:ext cx="7072223" cy="844611"/>
      </dsp:txXfrm>
    </dsp:sp>
    <dsp:sp modelId="{8B501A62-1602-4448-969A-6D4CA5D2E63C}">
      <dsp:nvSpPr>
        <dsp:cNvPr id="0" name=""/>
        <dsp:cNvSpPr/>
      </dsp:nvSpPr>
      <dsp:spPr>
        <a:xfrm>
          <a:off x="1398574" y="2120573"/>
          <a:ext cx="8412480" cy="89716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/>
            <a:t>Training of models</a:t>
          </a:r>
          <a:endParaRPr lang="en-US" sz="3900" kern="1200"/>
        </a:p>
      </dsp:txBody>
      <dsp:txXfrm>
        <a:off x="1424851" y="2146850"/>
        <a:ext cx="7082738" cy="844611"/>
      </dsp:txXfrm>
    </dsp:sp>
    <dsp:sp modelId="{9040F739-F5CB-47CA-8F7C-D653FDB990B7}">
      <dsp:nvSpPr>
        <dsp:cNvPr id="0" name=""/>
        <dsp:cNvSpPr/>
      </dsp:nvSpPr>
      <dsp:spPr>
        <a:xfrm>
          <a:off x="2103119" y="3180859"/>
          <a:ext cx="8412480" cy="89716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/>
            <a:t>Testing of models</a:t>
          </a:r>
          <a:endParaRPr lang="en-US" sz="3900" kern="1200"/>
        </a:p>
      </dsp:txBody>
      <dsp:txXfrm>
        <a:off x="2129396" y="3207136"/>
        <a:ext cx="7072223" cy="844611"/>
      </dsp:txXfrm>
    </dsp:sp>
    <dsp:sp modelId="{9048914E-AEDF-49C1-ACF5-25D0DAB1B751}">
      <dsp:nvSpPr>
        <dsp:cNvPr id="0" name=""/>
        <dsp:cNvSpPr/>
      </dsp:nvSpPr>
      <dsp:spPr>
        <a:xfrm>
          <a:off x="7829322" y="687147"/>
          <a:ext cx="583157" cy="583157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960532" y="687147"/>
        <a:ext cx="320737" cy="438826"/>
      </dsp:txXfrm>
    </dsp:sp>
    <dsp:sp modelId="{2718385D-168C-4A82-AABD-EB1FFF34341C}">
      <dsp:nvSpPr>
        <dsp:cNvPr id="0" name=""/>
        <dsp:cNvSpPr/>
      </dsp:nvSpPr>
      <dsp:spPr>
        <a:xfrm>
          <a:off x="8533867" y="1747433"/>
          <a:ext cx="583157" cy="583157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665077" y="1747433"/>
        <a:ext cx="320737" cy="438826"/>
      </dsp:txXfrm>
    </dsp:sp>
    <dsp:sp modelId="{FF753B9D-5774-42BC-9184-4924F2812D56}">
      <dsp:nvSpPr>
        <dsp:cNvPr id="0" name=""/>
        <dsp:cNvSpPr/>
      </dsp:nvSpPr>
      <dsp:spPr>
        <a:xfrm>
          <a:off x="9227897" y="2807720"/>
          <a:ext cx="583157" cy="583157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9359107" y="2807720"/>
        <a:ext cx="320737" cy="438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11/3/20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9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5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2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9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12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baseline="0" dirty="0">
                <a:latin typeface="NimbusRomNo9L-Regu"/>
              </a:rPr>
              <a:t>We calculated model parameters, </a:t>
            </a:r>
            <a:r>
              <a:rPr lang="en-US" sz="1200" b="0" i="0" u="none" strike="noStrike" baseline="0" dirty="0">
                <a:latin typeface="NimbusRomNo9L-Regu"/>
              </a:rPr>
              <a:t>epochs, optimizer, number of dense layers, neurons in the dense layers, activation function, and dropout layer to deal with the model overfitting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5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34B91-3E4F-4497-B6AD-F8BC37434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74D71-B0CF-4E32-8091-3578E7FAA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DACC3-0F8F-4B12-A88D-0E658D4D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289C-0C00-4020-BCB3-73DAF9BC04BA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A00E5-106E-4012-9B61-1B646E76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992EB-D862-4D74-86E5-F1077A5D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8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C1F6-C4C4-4838-876F-23035CA0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AAF7-AB0D-4B53-B291-C9C4DEB33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5262C-418C-4446-B81A-B79CFEF5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0A68-C240-415F-8054-6A34C8C7A0F4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342BE-BA1B-4C5A-8906-EED53564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FE3CC-9613-4F12-9E63-D6B29B0B8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9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4DE361-FDED-4193-8BF2-E7D9B612F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E303C-9713-49B9-A8F1-6D12B6ADE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77B8C-AFC6-4AF0-919E-306F98CA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EE3E-E36C-44CB-991E-99E4CE286E9C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682B1-E538-473E-AD8C-B549DD49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9E5D7-BDF5-4BCA-A40B-27F2BA68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88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01D2E-0D82-4E5C-8E13-85447E4D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76093-B691-488C-AE86-EC8DB5970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17125-645D-4880-AEAE-1E830F0A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0AE2-4B8D-48B4-9385-129DA314E9C1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E1D45-650F-4986-90D3-D3BA5F4C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3B508-7252-4DF0-8B05-DB06357F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6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FE9F-268D-4A48-A344-0B1B67E7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82395-FF0A-48A4-8CD6-BF270E283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141DC-D1CE-485A-841B-435679CE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FEDF-35AD-438A-90D5-0B86C022688D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24CC2-8A2F-45F4-8F00-4801B496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2DA87-BA3F-4B93-9C85-BD9F6E556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1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FDE3-2A4C-4A88-9A0B-985D97C9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72C2-9AAA-437F-A579-94E0C2DD2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A3664-C62C-4B77-B535-9475BC8D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CCB6D-8EA3-4DAE-B1E4-82ED9ECD9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E3BF-61A8-47A2-90B6-26B53EAE66CF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93F6C-165D-4F69-94B5-BECAF4E2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AB701-8774-4425-A191-FD20A437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C813-C4F5-4589-A359-0DF2F0951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A91CB-D5B0-439C-A8EF-068390219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9E0A-F1C7-481C-B23B-15C19B45A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0F409-7CA5-4AAB-8A62-8694974BD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8ACDA5-708E-4606-A269-03D46700A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AE437-04BA-4A8E-85A6-D9A62CD3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A101-DDD4-40E8-9AD2-E5425F43C95D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92C55-85DB-406C-B5A7-98859ECD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9B629-F18E-4971-90A9-67C50AAD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8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F04A-FDC5-4592-A031-F6232E1B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034C8-2BAD-47C9-89B5-88BF93147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5749-7F02-4A9C-8651-7DE95ED5E23A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85158-B665-452D-8D31-FACB5A3A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0C385-2A52-4BC8-B6D0-C9823198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1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AFDE4C-5FD0-48C2-97B4-AE42362C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A94-5C05-4BFC-B513-C3CE9BE2B56A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BD83E-5997-4533-AAF1-2462E53A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B3522-40C5-48E0-9836-E68D79C6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1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CDF9-C425-42DE-AEB0-F003F4A0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6705A-0FC8-4BA7-B16D-6FE57E1FB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2F169-DDEB-49AA-A9F3-D1E690E38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755F2-75A1-454D-8EAA-FFAC7E18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BD283-42BA-42AF-8C06-97D5D28E5A85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5D956-5E83-45F8-AC37-FA7E24C6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428B9-2322-489B-9700-5B387C1A8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1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07112-9808-4365-A776-51AA72ED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3743D-257A-4483-8C25-BEF72F38E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A06E0-3322-4512-BA33-D2697301C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85049-EAAE-4ECB-99CD-054629BB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40F3-452E-4B01-8370-95B54538432F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C779-C01D-4571-A380-E51FBF6F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BE7E2-695B-4246-A901-6DC9D6A0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2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A160C-DC0A-48AC-8268-299B9AC5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54DC1-E712-4A17-81CF-0337B5543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61251-04A0-477F-B00D-A3CCCAB58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93028-0BED-4AD0-8763-40CA977F725F}" type="datetime1">
              <a:rPr lang="en-US" smtClean="0"/>
              <a:t>11/3/20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11A44-E290-4249-BD56-85B673E02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3F45E-A2C3-4BA4-BB73-4CB4BBC6E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3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442" y="3309182"/>
            <a:ext cx="10071536" cy="929750"/>
          </a:xfrm>
        </p:spPr>
        <p:txBody>
          <a:bodyPr anchor="b">
            <a:no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Models for Gesture-controlled</a:t>
            </a:r>
            <a:b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Drone Operation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080" y="4504741"/>
            <a:ext cx="10071536" cy="448377"/>
          </a:xfrm>
        </p:spPr>
        <p:txBody>
          <a:bodyPr anchor="t">
            <a:noAutofit/>
          </a:bodyPr>
          <a:lstStyle/>
          <a:p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Tahajjat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Begum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Israat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Haque, and Vlado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Keselj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Science, Dalhousie University, Halifax, Canada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31B41E9-F9A3-4502-8FB4-D427CB660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069" y="525747"/>
            <a:ext cx="5069590" cy="19332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64975DF-8B80-46A1-A758-62D3AFE00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5" y="379393"/>
            <a:ext cx="2614650" cy="23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1"/>
    </mc:Choice>
    <mc:Fallback xmlns="">
      <p:transition spd="slow" advTm="218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35AE-EB17-4D56-9CCB-0391B8D11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VGG-16 Architecture </a:t>
            </a:r>
          </a:p>
        </p:txBody>
      </p:sp>
      <p:pic>
        <p:nvPicPr>
          <p:cNvPr id="10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EFF577CC-3CE9-443E-832D-6C012C943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545431"/>
            <a:ext cx="5821532" cy="376713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87494-8596-4FA6-B841-129CD649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9C684E-C3B1-41E3-851E-F96EC7D21A13}"/>
              </a:ext>
            </a:extLst>
          </p:cNvPr>
          <p:cNvSpPr/>
          <p:nvPr/>
        </p:nvSpPr>
        <p:spPr>
          <a:xfrm>
            <a:off x="685800" y="5859323"/>
            <a:ext cx="1099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S. Tiwari, "CNN Architecture Series — VGG-16 with implementation(Part I)," Data Driven Investor, </a:t>
            </a:r>
            <a:r>
              <a:rPr lang="en-CA" sz="1400" dirty="0"/>
              <a:t>25 November 2019. [Online]. Available: https://medium.com/datadriveninvestor/cnnarchitecture- </a:t>
            </a:r>
            <a:r>
              <a:rPr lang="en-US" sz="1400" dirty="0"/>
              <a:t>series-vgg-16-with-implementation-part-i-bca79e7db415. [Accessed 20 March 2020].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554FF-09AC-4C51-8DD1-759FB3F7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33" y="1971041"/>
            <a:ext cx="5170318" cy="3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72"/>
    </mc:Choice>
    <mc:Fallback xmlns="">
      <p:transition spd="slow" advTm="712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5996-FA21-424F-ADEA-85A4BE83B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72574"/>
            <a:ext cx="10515600" cy="661337"/>
          </a:xfrm>
        </p:spPr>
        <p:txBody>
          <a:bodyPr>
            <a:normAutofit fontScale="90000"/>
          </a:bodyPr>
          <a:lstStyle/>
          <a:p>
            <a:r>
              <a:rPr lang="en-CA" dirty="0"/>
              <a:t>ResNet-50 Architecture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4DF875-2220-4C91-8FAE-259A6E804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820" y="1771597"/>
            <a:ext cx="2317464" cy="3294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1F9B76-4B22-4B0A-AA01-4BAE7FC36B4D}"/>
              </a:ext>
            </a:extLst>
          </p:cNvPr>
          <p:cNvSpPr/>
          <p:nvPr/>
        </p:nvSpPr>
        <p:spPr>
          <a:xfrm>
            <a:off x="971550" y="5818630"/>
            <a:ext cx="102489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K. He, X. Zhang, S. Ren and J. Sun, "Deep Residual Learning for Image Recognition," in </a:t>
            </a:r>
            <a:r>
              <a:rPr lang="en-US" sz="1100" i="1" dirty="0"/>
              <a:t>The </a:t>
            </a:r>
            <a:r>
              <a:rPr lang="en-US" sz="1100" i="1" dirty="0" err="1"/>
              <a:t>IEEEconference</a:t>
            </a:r>
            <a:r>
              <a:rPr lang="en-US" sz="1100" i="1" dirty="0"/>
              <a:t> on computer vision and pattern recognition</a:t>
            </a:r>
            <a:r>
              <a:rPr lang="en-US" sz="1100" dirty="0"/>
              <a:t>, Las Vegas, 2016.</a:t>
            </a:r>
          </a:p>
          <a:p>
            <a:r>
              <a:rPr lang="en-US" sz="1100" dirty="0"/>
              <a:t>Jeremy Jordan, “Common architectures in convolutional neural networks.,” </a:t>
            </a:r>
            <a:r>
              <a:rPr lang="en-US" sz="1100" i="1" dirty="0"/>
              <a:t>Jeremy Jordan</a:t>
            </a:r>
            <a:r>
              <a:rPr lang="en-US" sz="1100" dirty="0"/>
              <a:t>, 20-Oct-2018. [Online]. Available: https://www.jeremyjordan.me/convnet-architectures/. [Accessed: 07-May-2020]. 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B20E6AB1-516C-4463-B0A5-C8D97D1E0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9419" y="1253330"/>
            <a:ext cx="1797106" cy="4351338"/>
          </a:xfrm>
          <a:prstGeom prst="rect">
            <a:avLst/>
          </a:prstGeom>
        </p:spPr>
      </p:pic>
      <p:pic>
        <p:nvPicPr>
          <p:cNvPr id="25" name="Picture 24" descr="A close up of a device&#10;&#10;Description automatically generated">
            <a:extLst>
              <a:ext uri="{FF2B5EF4-FFF2-40B4-BE49-F238E27FC236}">
                <a16:creationId xmlns:a16="http://schemas.microsoft.com/office/drawing/2014/main" id="{AAC3C957-3CF9-4A3F-92F4-4D5FBE40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63" y="1056874"/>
            <a:ext cx="3522221" cy="48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6"/>
    </mc:Choice>
    <mc:Fallback xmlns="">
      <p:transition spd="slow" advTm="990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B9DA-6092-4983-9D7C-9E41794E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3D12B-2E02-43B3-9AB3-F2A8752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A">
                <a:latin typeface="Times New Roman" panose="02020603050405020304" pitchFamily="18" charset="0"/>
                <a:cs typeface="Times New Roman" panose="02020603050405020304" pitchFamily="18" charset="0"/>
              </a:rPr>
              <a:t>Methodology	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C052586-B29A-4673-BA0F-BA4890162F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336352"/>
              </p:ext>
            </p:extLst>
          </p:nvPr>
        </p:nvGraphicFramePr>
        <p:xfrm>
          <a:off x="838200" y="1825625"/>
          <a:ext cx="10515600" cy="4078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47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9"/>
    </mc:Choice>
    <mc:Fallback xmlns="">
      <p:transition spd="slow" advTm="165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0E659-70DE-422D-BE9D-2B84D60F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r>
              <a:rPr lang="en-CA" dirty="0"/>
              <a:t>Data Collection and Preprocessing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4DDC8-392C-4437-BD04-1A3196C41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95165" cy="4351338"/>
          </a:xfrm>
        </p:spPr>
        <p:txBody>
          <a:bodyPr>
            <a:normAutofit/>
          </a:bodyPr>
          <a:lstStyle/>
          <a:p>
            <a:r>
              <a:rPr lang="en-CA" sz="1800"/>
              <a:t>544 images were captured around Halifax in a different light indoors and outdoors.</a:t>
            </a:r>
          </a:p>
          <a:p>
            <a:r>
              <a:rPr lang="en-CA" sz="1800"/>
              <a:t>17 people participated to provide us 4 gesture images: Stop, Left, Right, and Forward.</a:t>
            </a:r>
          </a:p>
          <a:p>
            <a:r>
              <a:rPr lang="en-CA" sz="1800"/>
              <a:t>Each person provided a total of 32 images in 8 different lights for each gesture. </a:t>
            </a:r>
          </a:p>
          <a:p>
            <a:r>
              <a:rPr lang="en-CA" sz="1800"/>
              <a:t>Mobile and laptop webcams were used to capture images.</a:t>
            </a:r>
          </a:p>
          <a:p>
            <a:r>
              <a:rPr lang="en-CA" sz="1800"/>
              <a:t>Different images were resized into 128X128 pixels as part of the preprocessing.</a:t>
            </a:r>
          </a:p>
          <a:p>
            <a:r>
              <a:rPr lang="en-CA" sz="1800"/>
              <a:t>Images are decomposed into 80% training and 20% testing.</a:t>
            </a:r>
          </a:p>
          <a:p>
            <a:r>
              <a:rPr lang="en-CA" sz="1800"/>
              <a:t>Testing set was completely different from the training set. </a:t>
            </a:r>
          </a:p>
          <a:p>
            <a:endParaRPr lang="en-CA" sz="1800"/>
          </a:p>
          <a:p>
            <a:endParaRPr lang="en-CA" sz="1800"/>
          </a:p>
          <a:p>
            <a:endParaRPr lang="en-CA" sz="1800"/>
          </a:p>
          <a:p>
            <a:endParaRPr lang="en-CA" sz="1800"/>
          </a:p>
          <a:p>
            <a:endParaRPr lang="en-CA" sz="1800"/>
          </a:p>
          <a:p>
            <a:endParaRPr lang="en-CA" sz="1800"/>
          </a:p>
          <a:p>
            <a:endParaRPr lang="en-CA" sz="1800"/>
          </a:p>
          <a:p>
            <a:endParaRPr lang="en-CA" sz="1800"/>
          </a:p>
          <a:p>
            <a:pPr marL="36900" indent="0">
              <a:buNone/>
            </a:pPr>
            <a:endParaRPr lang="en-CA" sz="1800"/>
          </a:p>
        </p:txBody>
      </p:sp>
      <p:pic>
        <p:nvPicPr>
          <p:cNvPr id="9" name="Picture 8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1C2479EF-0B51-4C92-8B24-BD6D3ED89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3" r="-2" b="22263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7" name="Picture 6" descr="A picture containing person, outdoor, holding, woman&#10;&#10;Description automatically generated">
            <a:extLst>
              <a:ext uri="{FF2B5EF4-FFF2-40B4-BE49-F238E27FC236}">
                <a16:creationId xmlns:a16="http://schemas.microsoft.com/office/drawing/2014/main" id="{7A6C74C4-36DA-492A-8C39-4568837D7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8" r="-2" b="14994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11" name="Picture 10" descr="A picture containing person, holding, hand, cellphone&#10;&#10;Description automatically generated">
            <a:extLst>
              <a:ext uri="{FF2B5EF4-FFF2-40B4-BE49-F238E27FC236}">
                <a16:creationId xmlns:a16="http://schemas.microsoft.com/office/drawing/2014/main" id="{0260427D-CAFE-4EF5-B7F2-F7C26260B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17" b="-4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5" name="Picture 4" descr="A picture containing outdoor, person, holding, woman&#10;&#10;Description automatically generated">
            <a:extLst>
              <a:ext uri="{FF2B5EF4-FFF2-40B4-BE49-F238E27FC236}">
                <a16:creationId xmlns:a16="http://schemas.microsoft.com/office/drawing/2014/main" id="{98940963-D069-42E0-AB44-D1FD2E4804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56" r="3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0E3B-80DB-42DA-9A79-FF96946D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9700" y="6356349"/>
            <a:ext cx="1054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35"/>
    </mc:Choice>
    <mc:Fallback xmlns="">
      <p:transition spd="slow" advTm="815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1A7D6-862B-4643-8587-14D29FD2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CA" sz="5400" dirty="0"/>
              <a:t>Training of Models</a:t>
            </a:r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0FF29-A534-458C-87C1-958390714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n-CA" sz="2000" b="0" i="0" u="none" strike="noStrike" baseline="0">
                <a:latin typeface="NimbusRomNo9L-Regu"/>
              </a:rPr>
              <a:t>In the case of VGG-16 and Resnet-50, we used pretrained models.</a:t>
            </a:r>
          </a:p>
          <a:p>
            <a:pPr lvl="1"/>
            <a:r>
              <a:rPr lang="en-US" sz="2000">
                <a:latin typeface="NimbusRomNo9L-Regu"/>
              </a:rPr>
              <a:t>W</a:t>
            </a:r>
            <a:r>
              <a:rPr lang="en-US" sz="2000" b="0" i="0" u="none" strike="noStrike" baseline="0">
                <a:latin typeface="NimbusRomNo9L-Regu"/>
              </a:rPr>
              <a:t>e changed the output layer into four classes: right, left, forward, and stop.</a:t>
            </a:r>
          </a:p>
          <a:p>
            <a:pPr lvl="1"/>
            <a:r>
              <a:rPr lang="en-US" sz="2000">
                <a:latin typeface="NimbusRomNo9L-Regu"/>
              </a:rPr>
              <a:t>We considered a total of 527364 and </a:t>
            </a:r>
            <a:r>
              <a:rPr lang="en-CA" sz="2000">
                <a:latin typeface="NimbusRomNo9L-Regu"/>
              </a:rPr>
              <a:t>34609156 </a:t>
            </a:r>
            <a:r>
              <a:rPr lang="en-US" sz="2000">
                <a:latin typeface="NimbusRomNo9L-Regu"/>
              </a:rPr>
              <a:t>trainable parameters for the VGG-16 and ResNet-50, respectively.</a:t>
            </a:r>
          </a:p>
          <a:p>
            <a:pPr lvl="1"/>
            <a:r>
              <a:rPr lang="en-US" sz="2000">
                <a:latin typeface="NimbusRomNo9L-Regu"/>
              </a:rPr>
              <a:t>We used Adam optimization algorithm. </a:t>
            </a:r>
            <a:endParaRPr lang="en-US" sz="2000" b="0" i="0" u="none" strike="noStrike" baseline="0">
              <a:latin typeface="NimbusRomNo9L-Regu"/>
            </a:endParaRPr>
          </a:p>
          <a:p>
            <a:r>
              <a:rPr lang="en-US" sz="2000" b="0" i="0" u="none" strike="noStrike" baseline="0">
                <a:latin typeface="NimbusRomNo9L-Regu"/>
              </a:rPr>
              <a:t>In the case of simple CNN, we used Convo2d model</a:t>
            </a:r>
            <a:r>
              <a:rPr lang="en-US" sz="2000">
                <a:latin typeface="NimbusRomNo9L-Regu"/>
              </a:rPr>
              <a:t> with </a:t>
            </a:r>
            <a:r>
              <a:rPr lang="en-CA" sz="2000">
                <a:latin typeface="NimbusRomNo9L-Regu"/>
              </a:rPr>
              <a:t>30 epochs and 32 batch size.</a:t>
            </a:r>
            <a:endParaRPr lang="en-US" sz="2000" b="0" i="0" u="none" strike="noStrike" baseline="0">
              <a:latin typeface="NimbusRomNo9L-Regu"/>
            </a:endParaRPr>
          </a:p>
          <a:p>
            <a:pPr lvl="1"/>
            <a:r>
              <a:rPr lang="en-US" sz="2000" b="0" i="0" u="none" strike="noStrike" baseline="0">
                <a:latin typeface="NimbusRomNo9L-Regu"/>
              </a:rPr>
              <a:t>We used a total of 831780 parameters</a:t>
            </a:r>
            <a:r>
              <a:rPr lang="en-CA" sz="2000">
                <a:latin typeface="NimbusRomNo9L-Regu"/>
              </a:rPr>
              <a:t> </a:t>
            </a:r>
            <a:r>
              <a:rPr lang="en-US" sz="2000" b="0" i="0" u="none" strike="noStrike" baseline="0">
                <a:latin typeface="NimbusRomNo9L-Regu"/>
              </a:rPr>
              <a:t>during the training of the simple CNN.</a:t>
            </a:r>
          </a:p>
          <a:p>
            <a:pPr lvl="1"/>
            <a:r>
              <a:rPr lang="en-US" sz="2000">
                <a:latin typeface="NimbusRomNo9L-Regu"/>
              </a:rPr>
              <a:t>We used rmsprop optimizer algorithm.</a:t>
            </a:r>
            <a:endParaRPr lang="en-US" sz="2000" b="0" i="0" u="none" strike="noStrike" baseline="0">
              <a:latin typeface="NimbusRomNo9L-Regu"/>
            </a:endParaRPr>
          </a:p>
          <a:p>
            <a:r>
              <a:rPr lang="en-CA" sz="2000" b="0" i="0" u="none" strike="noStrike" baseline="0">
                <a:latin typeface="NimbusRomNo9L-Regu"/>
              </a:rPr>
              <a:t>We used </a:t>
            </a:r>
            <a:r>
              <a:rPr lang="en-US" sz="2000" b="0" i="0" u="none" strike="noStrike" baseline="0">
                <a:latin typeface="NimbusRomNo9L-Regu"/>
              </a:rPr>
              <a:t>ReLu activation function for hidden layers</a:t>
            </a:r>
            <a:r>
              <a:rPr lang="en-US" sz="2000">
                <a:latin typeface="NimbusRomNo9L-Regu"/>
              </a:rPr>
              <a:t> and</a:t>
            </a:r>
            <a:r>
              <a:rPr lang="en-US" sz="2000" b="0" i="0" u="none" strike="noStrike" baseline="0">
                <a:latin typeface="NimbusRomNo9L-Regu"/>
              </a:rPr>
              <a:t> Soft-Max activation function in the final output layer for </a:t>
            </a:r>
            <a:r>
              <a:rPr lang="en-CA" sz="2000" b="0" i="0" u="none" strike="noStrike" baseline="0">
                <a:latin typeface="NimbusRomNo9L-Regu"/>
              </a:rPr>
              <a:t>multiclass problems.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A680-BFEE-4639-BD7B-780DE0E1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28"/>
    </mc:Choice>
    <mc:Fallback xmlns="">
      <p:transition spd="slow" advTm="17712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E17EB-F95D-46EA-8879-F2FAD7BA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950397"/>
            <a:ext cx="9603274" cy="1012662"/>
          </a:xfrm>
          <a:prstGeom prst="ellipse">
            <a:avLst/>
          </a:prstGeom>
          <a:solidFill>
            <a:schemeClr val="accent4"/>
          </a:solidFill>
        </p:spPr>
        <p:txBody>
          <a:bodyPr anchor="b">
            <a:normAutofit/>
          </a:bodyPr>
          <a:lstStyle/>
          <a:p>
            <a:r>
              <a:rPr lang="en-CA" sz="4000" dirty="0"/>
              <a:t>Discussion on Results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5863A0-0EBC-4C9B-958B-06AD3E75B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81807" y="2056720"/>
            <a:ext cx="947304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370BE-75DE-4E15-A348-71FF44851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150379"/>
            <a:ext cx="9603274" cy="586499"/>
          </a:xfrm>
        </p:spPr>
        <p:txBody>
          <a:bodyPr>
            <a:normAutofit/>
          </a:bodyPr>
          <a:lstStyle/>
          <a:p>
            <a:r>
              <a:rPr lang="en-CA" sz="1800"/>
              <a:t>Three model comparison in terms of accuracy.</a:t>
            </a:r>
          </a:p>
          <a:p>
            <a:endParaRPr lang="en-CA" sz="18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E5C3A5-3DB6-43CA-9F12-31F27B91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07" y="2757625"/>
            <a:ext cx="8308625" cy="2804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05EDB-4839-47F0-AA22-0B9890E81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22"/>
    </mc:Choice>
    <mc:Fallback xmlns="">
      <p:transition spd="slow" advTm="10942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2B5AE-6AC3-459E-8B1B-34E407ED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99377"/>
            <a:ext cx="10506456" cy="843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Detailed Results: Gesture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FD224-EB9B-4EC6-B9E6-4456D1E5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399579"/>
            <a:ext cx="10506456" cy="530352"/>
          </a:xfrm>
          <a:solidFill>
            <a:schemeClr val="accent4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Comparison of the three models in terms of Precision, Recall, and F1 Value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7E647-7C9F-4564-8CA9-A9D21568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AD383-67EE-4568-BD91-0915A465D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59" y="5370989"/>
            <a:ext cx="3211542" cy="71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AC026-D98E-4C02-A154-71F966B53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385" y="5417745"/>
            <a:ext cx="3211542" cy="717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7A47E-EF0A-4235-876C-617729F28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512" y="5370989"/>
            <a:ext cx="3552071" cy="8111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0FA3E9-A36A-42E0-82BB-4E96190BD1C7}"/>
              </a:ext>
            </a:extLst>
          </p:cNvPr>
          <p:cNvSpPr/>
          <p:nvPr/>
        </p:nvSpPr>
        <p:spPr>
          <a:xfrm>
            <a:off x="733425" y="6259810"/>
            <a:ext cx="1094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K. P. </a:t>
            </a:r>
            <a:r>
              <a:rPr lang="en-US" sz="1200" dirty="0" err="1"/>
              <a:t>Shung</a:t>
            </a:r>
            <a:r>
              <a:rPr lang="en-US" sz="1200" dirty="0"/>
              <a:t>, “Accuracy, Precision, Recall or F1?,” </a:t>
            </a:r>
            <a:r>
              <a:rPr lang="en-US" sz="1200" i="1" dirty="0"/>
              <a:t>Medium</a:t>
            </a:r>
            <a:r>
              <a:rPr lang="en-US" sz="1200" dirty="0"/>
              <a:t>, 10-Apr-2020. [Online]. Available: https://towardsdatascience.com/accuracy-precision-recall-or-f1-331fb37c5cb9. [Accessed: 06-May-2020].</a:t>
            </a:r>
            <a:endParaRPr lang="en-CA" sz="1200" dirty="0"/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2E27130F-7C95-4679-9AC8-3C9BAAEBE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142" y="2007635"/>
            <a:ext cx="3565821" cy="3192136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767E9A9A-3FC9-47DB-981A-4F21DC7C9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71" y="2007635"/>
            <a:ext cx="3405186" cy="3192136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56F76952-944B-4280-80E4-33AA4FB01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989" y="2007635"/>
            <a:ext cx="3405186" cy="3285649"/>
          </a:xfrm>
          <a:prstGeom prst="rect">
            <a:avLst/>
          </a:prstGeom>
          <a:ln>
            <a:solidFill>
              <a:srgbClr val="ED7D31"/>
            </a:solidFill>
          </a:ln>
        </p:spPr>
      </p:pic>
    </p:spTree>
    <p:extLst>
      <p:ext uri="{BB962C8B-B14F-4D97-AF65-F5344CB8AC3E}">
        <p14:creationId xmlns:p14="http://schemas.microsoft.com/office/powerpoint/2010/main" val="28406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53"/>
    </mc:Choice>
    <mc:Fallback xmlns="">
      <p:transition spd="slow" advTm="13315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17CF-2AE9-4956-809D-3593C69D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5" y="323851"/>
            <a:ext cx="10353762" cy="742949"/>
          </a:xfr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en-CA" dirty="0"/>
              <a:t>Gesture Recognition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01E0B-33A0-4A24-957B-D4423A8DB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71600"/>
            <a:ext cx="10353762" cy="5162549"/>
          </a:xfrm>
          <a:ln>
            <a:solidFill>
              <a:srgbClr val="ED7D31"/>
            </a:solidFill>
          </a:ln>
        </p:spPr>
        <p:txBody>
          <a:bodyPr/>
          <a:lstStyle/>
          <a:p>
            <a:pPr marL="36900" indent="0" algn="ctr">
              <a:buNone/>
            </a:pPr>
            <a:r>
              <a:rPr lang="en-US" sz="2600" dirty="0"/>
              <a:t>Three different gesture predictions by ResNet, VGG-16, and Simple CNN: </a:t>
            </a:r>
          </a:p>
          <a:p>
            <a:pPr marL="3690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81FC1-FE88-4311-BE8D-9E5CDE35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771" y="2088205"/>
            <a:ext cx="6698485" cy="4040221"/>
          </a:xfrm>
          <a:prstGeom prst="rect">
            <a:avLst/>
          </a:prstGeom>
          <a:ln>
            <a:solidFill>
              <a:srgbClr val="ED7D3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34BAB-05BA-4702-BD7E-D52B9CEB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9"/>
    </mc:Choice>
    <mc:Fallback xmlns="">
      <p:transition spd="slow" advTm="3692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07B75-7EC3-44DC-B904-364164F1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88" y="245045"/>
            <a:ext cx="6836923" cy="817123"/>
          </a:xfrm>
          <a:prstGeom prst="ellipse">
            <a:avLst/>
          </a:prstGeom>
          <a:solidFill>
            <a:schemeClr val="accent4"/>
          </a:solidFill>
        </p:spPr>
        <p:txBody>
          <a:bodyPr anchor="b">
            <a:normAutofit/>
          </a:bodyPr>
          <a:lstStyle/>
          <a:p>
            <a:r>
              <a:rPr lang="en-CA" sz="2800" dirty="0"/>
              <a:t>Model Testing in a Simulator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600AF-2B2D-42F4-B083-D809C55CA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17" y="1458686"/>
            <a:ext cx="3869987" cy="3736112"/>
          </a:xfrm>
          <a:ln>
            <a:solidFill>
              <a:srgbClr val="ED7D31"/>
            </a:solidFill>
          </a:ln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en-CA" sz="2000" dirty="0"/>
              <a:t>All three models have been tested in Turtle simulator to ensure that the models can recognize gestures. </a:t>
            </a:r>
          </a:p>
          <a:p>
            <a:pPr marL="36900" indent="0" algn="just">
              <a:buNone/>
            </a:pPr>
            <a:endParaRPr lang="en-CA" sz="2000" dirty="0"/>
          </a:p>
          <a:p>
            <a:pPr marL="36900" indent="0" algn="just">
              <a:buNone/>
            </a:pPr>
            <a:r>
              <a:rPr lang="en-CA" sz="2000" dirty="0"/>
              <a:t>The webcam was activated using Python library and then gesture recognition models were tested.</a:t>
            </a:r>
          </a:p>
          <a:p>
            <a:pPr marL="36900" indent="0">
              <a:buNone/>
            </a:pPr>
            <a:endParaRPr lang="en-CA" sz="2000" dirty="0"/>
          </a:p>
        </p:txBody>
      </p:sp>
      <p:pic>
        <p:nvPicPr>
          <p:cNvPr id="4" name="CNN Implementation">
            <a:hlinkClick r:id="" action="ppaction://media"/>
            <a:extLst>
              <a:ext uri="{FF2B5EF4-FFF2-40B4-BE49-F238E27FC236}">
                <a16:creationId xmlns:a16="http://schemas.microsoft.com/office/drawing/2014/main" id="{92306F45-C5CB-4E71-90B2-E1DCBC6602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0795" y="1169880"/>
            <a:ext cx="6957725" cy="49319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8E9EE-7B1D-433C-9C91-56B622AC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98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25"/>
    </mc:Choice>
    <mc:Fallback xmlns="">
      <p:transition spd="slow" advTm="10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234" objId="4"/>
        <p14:triggerEvt type="onClick" time="46234" objId="4"/>
        <p14:pauseEvt time="102952" objId="4"/>
        <p14:triggerEvt type="onClick" time="102952" objId="4"/>
        <p14:stopEvt time="105925" objId="4"/>
        <p14:playEvt time="105925" objId="4"/>
        <p14:pauseEvt time="108060" objId="4"/>
        <p14:triggerEvt type="onClick" time="108060" objId="4"/>
        <p14:stopEvt time="109083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33E84-1D88-463D-98F7-2817B689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130904"/>
          </a:xfrm>
        </p:spPr>
        <p:txBody>
          <a:bodyPr>
            <a:normAutofit/>
          </a:bodyPr>
          <a:lstStyle/>
          <a:p>
            <a:r>
              <a:rPr lang="en-CA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7AAB3-F02C-459C-807F-017FD8918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507" y="1774371"/>
            <a:ext cx="5573487" cy="4136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800" b="1" dirty="0"/>
              <a:t>Dataset</a:t>
            </a:r>
            <a:r>
              <a:rPr lang="en-CA" sz="1800" dirty="0"/>
              <a:t>:</a:t>
            </a:r>
          </a:p>
          <a:p>
            <a:pPr lvl="1"/>
            <a:r>
              <a:rPr lang="en-CA" sz="1800" dirty="0"/>
              <a:t>The current dataset is small; therefore, we plan to generate a bigger dataset using diverse participants.</a:t>
            </a:r>
          </a:p>
          <a:p>
            <a:endParaRPr lang="en-CA" sz="1800" dirty="0"/>
          </a:p>
          <a:p>
            <a:pPr marL="0" indent="0">
              <a:buNone/>
            </a:pPr>
            <a:r>
              <a:rPr lang="en-CA" sz="1800" b="1" dirty="0"/>
              <a:t>CNN Based Drone System</a:t>
            </a:r>
            <a:r>
              <a:rPr lang="en-CA" sz="1800" dirty="0"/>
              <a:t>:</a:t>
            </a:r>
          </a:p>
          <a:p>
            <a:pPr lvl="1"/>
            <a:r>
              <a:rPr lang="en-US" sz="1800" b="0" i="0" u="none" strike="noStrike" baseline="0" dirty="0">
                <a:latin typeface="NimbusRomNo9L-Regu"/>
              </a:rPr>
              <a:t>We plan to integrate the proposed gesture recognition model in a simulator and real testbed.</a:t>
            </a:r>
            <a:endParaRPr lang="en-CA" sz="1800" dirty="0"/>
          </a:p>
          <a:p>
            <a:pPr lvl="1"/>
            <a:r>
              <a:rPr lang="en-CA" sz="1800" dirty="0"/>
              <a:t>We will use a Parrot A.R Drone, Leap motion controller, and Python interface connection using Olympia.</a:t>
            </a:r>
          </a:p>
          <a:p>
            <a:pPr lvl="1"/>
            <a:r>
              <a:rPr lang="en-CA" sz="1800" dirty="0"/>
              <a:t>Drone can be connected using a Raspberry Pi and </a:t>
            </a:r>
            <a:r>
              <a:rPr lang="en-CA" sz="1800" dirty="0" err="1"/>
              <a:t>WiFi</a:t>
            </a:r>
            <a:r>
              <a:rPr lang="en-CA" sz="1800" dirty="0"/>
              <a:t> network.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0082E5-FF50-424F-926A-7A1007C74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994" y="561905"/>
            <a:ext cx="5506235" cy="4343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71C6B-E5BF-45B1-B6F8-44F2B5AD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0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20"/>
    </mc:Choice>
    <mc:Fallback xmlns="">
      <p:transition spd="slow" advTm="7132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/>
              <a:t>Roadmap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494100" indent="-457200">
              <a:buAutoNum type="arabicPeriod"/>
            </a:pPr>
            <a:r>
              <a:rPr lang="en-US" sz="2400"/>
              <a:t>Background on CNN</a:t>
            </a:r>
          </a:p>
          <a:p>
            <a:pPr marL="494100" indent="-457200">
              <a:buAutoNum type="arabicPeriod"/>
            </a:pPr>
            <a:r>
              <a:rPr lang="en-US" sz="2400"/>
              <a:t>Methodology</a:t>
            </a:r>
          </a:p>
          <a:p>
            <a:pPr marL="494100" indent="-457200">
              <a:buAutoNum type="arabicPeriod"/>
            </a:pPr>
            <a:r>
              <a:rPr lang="en-US" sz="2400"/>
              <a:t>Discussion on Result</a:t>
            </a:r>
          </a:p>
          <a:p>
            <a:pPr marL="494100" indent="-457200">
              <a:buAutoNum type="arabicPeriod"/>
            </a:pPr>
            <a:r>
              <a:rPr lang="en-US" sz="2400"/>
              <a:t>Future Research Direction</a:t>
            </a:r>
          </a:p>
          <a:p>
            <a:pPr marL="494100" indent="-457200">
              <a:buAutoNum type="arabicPeriod"/>
            </a:pPr>
            <a:r>
              <a:rPr lang="en-US" sz="2400"/>
              <a:t>Conclusions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82982-EC13-4885-9AD9-49448433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6"/>
    </mc:Choice>
    <mc:Fallback xmlns="">
      <p:transition spd="slow" advTm="1845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845B-FB9B-4109-9417-65C97660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9761"/>
          </a:xfrm>
          <a:solidFill>
            <a:srgbClr val="FFCE33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/>
          <a:lstStyle/>
          <a:p>
            <a:r>
              <a:rPr lang="en-CA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51B50-314B-4180-8744-0EC8F07CD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78" y="184785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Compare different CNN architectures to identify hand gestures: Simple CNN, Resnet, and </a:t>
            </a:r>
            <a:r>
              <a:rPr lang="en-CA" dirty="0"/>
              <a:t>VGG-16.</a:t>
            </a:r>
          </a:p>
          <a:p>
            <a:r>
              <a:rPr lang="en-CA" dirty="0"/>
              <a:t>Depending on the available resource and dataset, users can choose one of the models.</a:t>
            </a:r>
          </a:p>
          <a:p>
            <a:r>
              <a:rPr lang="en-CA" dirty="0"/>
              <a:t>In the case of a small dataset like ours, simple CNN performs the best.</a:t>
            </a:r>
          </a:p>
          <a:p>
            <a:r>
              <a:rPr lang="en-CA" dirty="0"/>
              <a:t>As part of the future work, we plan to integrate the gesture recognition models in a real drone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ED154-0B7C-4137-9BC2-04E7AEA1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1"/>
    </mc:Choice>
    <mc:Fallback xmlns="">
      <p:transition spd="slow" advTm="9809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BE5D-51A9-46AC-9A70-63787C40C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500"/>
          </a:xfrm>
          <a:solidFill>
            <a:srgbClr val="FFCE33"/>
          </a:solidFill>
        </p:spPr>
        <p:txBody>
          <a:bodyPr/>
          <a:lstStyle/>
          <a:p>
            <a:r>
              <a:rPr lang="en-CA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458C-8522-4F2F-98D9-107681743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23950"/>
            <a:ext cx="10353762" cy="49720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1000" dirty="0"/>
          </a:p>
          <a:p>
            <a:r>
              <a:rPr lang="en-US" sz="1000" dirty="0"/>
              <a:t>A. Bonner, "The Complete Beginner’s Guide to Deep Learning: Convolutional Neural Networks and Image Classification," towards data science, 2 February 2019. [Online].Available: https://towardsdatascience.com/wtf-is-image-classification-8e78a8235acb. [Accessed 11 April </a:t>
            </a:r>
            <a:r>
              <a:rPr lang="en-CA" sz="1000" dirty="0"/>
              <a:t>2020].</a:t>
            </a:r>
          </a:p>
          <a:p>
            <a:r>
              <a:rPr lang="en-CA" sz="1000" dirty="0"/>
              <a:t>A. </a:t>
            </a:r>
            <a:r>
              <a:rPr lang="en-CA" sz="1000" dirty="0" err="1"/>
              <a:t>Amidi</a:t>
            </a:r>
            <a:r>
              <a:rPr lang="en-CA" sz="1000" dirty="0"/>
              <a:t> and S. </a:t>
            </a:r>
            <a:r>
              <a:rPr lang="en-CA" sz="1000" dirty="0" err="1"/>
              <a:t>Amidi</a:t>
            </a:r>
            <a:r>
              <a:rPr lang="en-CA" sz="1000" dirty="0"/>
              <a:t>, “Convolutional Neural Networks </a:t>
            </a:r>
            <a:r>
              <a:rPr lang="en-CA" sz="1000" dirty="0" err="1"/>
              <a:t>cheatsheet</a:t>
            </a:r>
            <a:r>
              <a:rPr lang="en-CA" sz="1000" dirty="0"/>
              <a:t> Star,” </a:t>
            </a:r>
            <a:r>
              <a:rPr lang="en-CA" sz="1000" i="1" dirty="0"/>
              <a:t>CS 230 - Convolutional Neural Networks </a:t>
            </a:r>
            <a:r>
              <a:rPr lang="en-CA" sz="1000" i="1" dirty="0" err="1"/>
              <a:t>Cheatsheet</a:t>
            </a:r>
            <a:r>
              <a:rPr lang="en-CA" sz="1000" dirty="0"/>
              <a:t>. [Online]. Available: https://stanford.edu/~shervine/teaching/cs-230/cheatsheet-convolutional-neural-networks. [Accessed: 06-May-2020]. </a:t>
            </a:r>
          </a:p>
          <a:p>
            <a:r>
              <a:rPr lang="en-US" sz="1000" dirty="0"/>
              <a:t>A. Wadhawan and P. Kuman, "Deep learning-based sign language recognition system for </a:t>
            </a:r>
            <a:r>
              <a:rPr lang="en-US" sz="1000" dirty="0" err="1"/>
              <a:t>staticsigns</a:t>
            </a:r>
            <a:r>
              <a:rPr lang="en-US" sz="1000" dirty="0"/>
              <a:t>," </a:t>
            </a:r>
            <a:r>
              <a:rPr lang="en-US" sz="1000" i="1" dirty="0"/>
              <a:t>Neural Computing and Applications, </a:t>
            </a:r>
            <a:r>
              <a:rPr lang="en-US" sz="1000" dirty="0"/>
              <a:t>2020.</a:t>
            </a:r>
          </a:p>
          <a:p>
            <a:r>
              <a:rPr lang="en-US" sz="1000" dirty="0"/>
              <a:t>Circuits Today, "Types of Drones – Explore the Different Models of UAV’s," CIRCUITD TODAY, 3February 2017. [Online]. Available: http://www.circuitstoday.com/types-of-drones. [Accessed 28 </a:t>
            </a:r>
            <a:r>
              <a:rPr lang="en-CA" sz="1000" dirty="0"/>
              <a:t>march 2020].</a:t>
            </a:r>
          </a:p>
          <a:p>
            <a:r>
              <a:rPr lang="en-US" sz="1000" dirty="0"/>
              <a:t>Ç. </a:t>
            </a:r>
            <a:r>
              <a:rPr lang="en-US" sz="1000" dirty="0" err="1"/>
              <a:t>Kaymak</a:t>
            </a:r>
            <a:r>
              <a:rPr lang="en-US" sz="1000" dirty="0"/>
              <a:t> and A. </a:t>
            </a:r>
            <a:r>
              <a:rPr lang="en-US" sz="1000" dirty="0" err="1"/>
              <a:t>Uçar</a:t>
            </a:r>
            <a:r>
              <a:rPr lang="en-US" sz="1000" dirty="0"/>
              <a:t>, “A Brief Survey and an Application of Semantic Image Segmentation for Autonomous Driving,” </a:t>
            </a:r>
            <a:r>
              <a:rPr lang="en-US" sz="1000" i="1" dirty="0"/>
              <a:t>Handbook of Deep Learning Applications Smart Innovation, Systems and Technologies</a:t>
            </a:r>
            <a:r>
              <a:rPr lang="en-US" sz="1000" dirty="0"/>
              <a:t>, pp. 161–200, Feb. 2019. </a:t>
            </a:r>
            <a:endParaRPr lang="en-CA" sz="1000" dirty="0"/>
          </a:p>
          <a:p>
            <a:r>
              <a:rPr lang="en-US" sz="1000" dirty="0"/>
              <a:t>D. Joshi, "Drone technology uses and applications for commercial, industrial and military drones in2020 and the future," Business Insider, 18 Dec 2018. [Online]. </a:t>
            </a:r>
            <a:r>
              <a:rPr lang="en-US" sz="1000" dirty="0" err="1"/>
              <a:t>Available:https</a:t>
            </a:r>
            <a:r>
              <a:rPr lang="en-US" sz="1000" dirty="0"/>
              <a:t>://www.businessinsider.com/drone-technology-uses-applications. [Accessed 12 March 2020].</a:t>
            </a:r>
          </a:p>
          <a:p>
            <a:r>
              <a:rPr lang="en-US" sz="1000" dirty="0"/>
              <a:t>K. He, X. Zhang, S. Ren and J. Sun, "Deep Residual Learning for Image Recognition," in </a:t>
            </a:r>
            <a:r>
              <a:rPr lang="en-US" sz="1000" i="1" dirty="0"/>
              <a:t>The </a:t>
            </a:r>
            <a:r>
              <a:rPr lang="en-US" sz="1000" i="1" dirty="0" err="1"/>
              <a:t>IEEEconference</a:t>
            </a:r>
            <a:r>
              <a:rPr lang="en-US" sz="1000" i="1" dirty="0"/>
              <a:t> on computer vision and pattern recognition</a:t>
            </a:r>
            <a:r>
              <a:rPr lang="en-US" sz="1000" dirty="0"/>
              <a:t>, Las Vegas, 2016.</a:t>
            </a:r>
          </a:p>
          <a:p>
            <a:r>
              <a:rPr lang="en-US" sz="1000" dirty="0"/>
              <a:t>K. P. </a:t>
            </a:r>
            <a:r>
              <a:rPr lang="en-US" sz="1000" dirty="0" err="1"/>
              <a:t>Shung</a:t>
            </a:r>
            <a:r>
              <a:rPr lang="en-US" sz="1000" dirty="0"/>
              <a:t>, “Accuracy, Precision, Recall or F1?,” </a:t>
            </a:r>
            <a:r>
              <a:rPr lang="en-US" sz="1000" i="1" dirty="0"/>
              <a:t>Medium</a:t>
            </a:r>
            <a:r>
              <a:rPr lang="en-US" sz="1000" dirty="0"/>
              <a:t>, 10-Apr-2020. [Online]. Available: https://towardsdatascience.com/accuracy-precision-recall-or-f1-331fb37c5cb9. [Accessed: 06-May-2020].</a:t>
            </a:r>
            <a:endParaRPr lang="en-CA" sz="1000" dirty="0"/>
          </a:p>
          <a:p>
            <a:r>
              <a:rPr lang="en-US" sz="1000" dirty="0"/>
              <a:t>P. Cohn, A. Langstaff and M. Roller, "Commercial drones are here: The future of unmanned aerial systems," </a:t>
            </a:r>
            <a:r>
              <a:rPr lang="en-US" sz="1000" dirty="0" err="1"/>
              <a:t>Mckinsey</a:t>
            </a:r>
            <a:r>
              <a:rPr lang="en-US" sz="1000" dirty="0"/>
              <a:t>, December 2017. [Online]. Available: </a:t>
            </a:r>
            <a:r>
              <a:rPr lang="en-CA" sz="1000" dirty="0"/>
              <a:t>https://www.mckinsey.com/industries/capital-projects-and-infrastructure/ourinsights/commercial-drones-are-here-the-future-of-unmanned-aerial-systems. [Accessed 02 April 2020].</a:t>
            </a:r>
          </a:p>
          <a:p>
            <a:r>
              <a:rPr lang="en-US" sz="1000" dirty="0"/>
              <a:t>P. Mishra, "Why are Convolutional Neural Networks good for image classification?," medium, 27 May 2019. [Online]. Available: https://medium.com/datadriveninvestor/why-are-convolutionalneural-networks-good-for-image-classification-146ec6e865e8. [Accessed 11 April 2020].</a:t>
            </a:r>
          </a:p>
          <a:p>
            <a:r>
              <a:rPr lang="en-US" sz="1000" dirty="0"/>
              <a:t>N. Kang, "Introducing Deep Learning and Neural Networks — Deep Learning for Rookies (1),"</a:t>
            </a:r>
            <a:r>
              <a:rPr lang="en-CA" sz="1000" dirty="0"/>
              <a:t>Towards Data Science, 18 06 2017. [Online]. Available: https://towardsdatascience.com/introducing-deep-learning-and-neural-networks-deep-learningfor-</a:t>
            </a:r>
            <a:r>
              <a:rPr lang="en-US" sz="1000" dirty="0"/>
              <a:t>rookies-1-bd68f9cf5883. [Accessed 22 03 2020].</a:t>
            </a:r>
          </a:p>
          <a:p>
            <a:r>
              <a:rPr lang="en-US" sz="1000" dirty="0"/>
              <a:t>S. </a:t>
            </a:r>
            <a:r>
              <a:rPr lang="en-US" sz="1000" dirty="0" err="1"/>
              <a:t>Saha</a:t>
            </a:r>
            <a:r>
              <a:rPr lang="en-US" sz="1000" dirty="0"/>
              <a:t>, “A Comprehensive Guide to Convolutional Neural Networks - the ELI5 way,” </a:t>
            </a:r>
            <a:r>
              <a:rPr lang="en-US" sz="1000" i="1" dirty="0"/>
              <a:t>Towards Data Science</a:t>
            </a:r>
            <a:r>
              <a:rPr lang="en-US" sz="1000" dirty="0"/>
              <a:t>, 17-Dec-2018. [Online]. Available: https://towardsdatascience.com/a-comprehensive-guide-to-convolutional-neural-networks-the-eli5-way-3bd2b1164a53. [Accessed: 20-Apr-2020]. </a:t>
            </a:r>
            <a:endParaRPr lang="en-CA" sz="1000" dirty="0"/>
          </a:p>
          <a:p>
            <a:r>
              <a:rPr lang="en-US" sz="1000" dirty="0"/>
              <a:t>S. Tiwari, "CNN Architecture Series — VGG-16 with implementation(Part I)," Data Driven Investor, </a:t>
            </a:r>
            <a:r>
              <a:rPr lang="en-CA" sz="1000" dirty="0"/>
              <a:t>25 November 2019. [Online]. Available: https://medium.com/datadriveninvestor/cnnarchitecture- </a:t>
            </a:r>
            <a:r>
              <a:rPr lang="en-US" sz="1000" dirty="0"/>
              <a:t>series-vgg-16-with-implementation-part-i-bca79e7db415. [Accessed 20 March 2020].</a:t>
            </a:r>
          </a:p>
          <a:p>
            <a:r>
              <a:rPr lang="en-US" sz="1000" dirty="0" err="1"/>
              <a:t>Ultraleap</a:t>
            </a:r>
            <a:r>
              <a:rPr lang="en-US" sz="1000" dirty="0"/>
              <a:t> Ltd, "How Does the Leap Motion Controller Work?," </a:t>
            </a:r>
            <a:r>
              <a:rPr lang="en-US" sz="1000" dirty="0" err="1"/>
              <a:t>Ultraleap</a:t>
            </a:r>
            <a:r>
              <a:rPr lang="en-US" sz="1000" dirty="0"/>
              <a:t>, 2014 august 2014.[Online]. Available: http://blog.leapmotion.com/hardware-to-software-how-does-the-leapmotion-controller-work/. [Accessed 5 </a:t>
            </a:r>
            <a:r>
              <a:rPr lang="en-US" sz="1000" dirty="0" err="1"/>
              <a:t>april</a:t>
            </a:r>
            <a:r>
              <a:rPr lang="en-US" sz="1000" dirty="0"/>
              <a:t> 2020].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CFF40-4E42-4A2C-BD35-9BA9D4EF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0"/>
    </mc:Choice>
    <mc:Fallback xmlns="">
      <p:transition spd="slow" advTm="957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E0FED-4103-44C3-9B14-1795D63A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CA" sz="5100"/>
              <a:t>Objectives</a:t>
            </a:r>
          </a:p>
        </p:txBody>
      </p: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7C487-0373-4CB4-971B-3A7D8E8B6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707" y="956838"/>
            <a:ext cx="6022333" cy="4480726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n-US" sz="2400" dirty="0"/>
              <a:t>Gesture-controller drone operation is flexible and easy to use.</a:t>
            </a:r>
          </a:p>
          <a:p>
            <a:pPr algn="just"/>
            <a:r>
              <a:rPr lang="en-US" sz="2400" dirty="0"/>
              <a:t>Design deep learning models for gesture-controlled </a:t>
            </a:r>
            <a:r>
              <a:rPr lang="en-CA" sz="2400" dirty="0"/>
              <a:t>drone operation.</a:t>
            </a:r>
          </a:p>
          <a:p>
            <a:pPr algn="just"/>
            <a:r>
              <a:rPr lang="en-CA" sz="2400" dirty="0"/>
              <a:t>Develop three deep neural network-based gesture recognition models: Simple CNN, VGG-16, ResNet50.</a:t>
            </a:r>
          </a:p>
          <a:p>
            <a:pPr algn="just"/>
            <a:r>
              <a:rPr lang="en-CA" sz="2400" dirty="0"/>
              <a:t>Our experiment suggests that the simple CNN model offers the best accuracy.</a:t>
            </a:r>
          </a:p>
          <a:p>
            <a:pPr algn="just"/>
            <a:r>
              <a:rPr lang="en-CA" sz="2400" dirty="0"/>
              <a:t>Any of the proposed models can be used in drone applications depending on the available resource and dataset.</a:t>
            </a:r>
          </a:p>
          <a:p>
            <a:endParaRPr lang="en-CA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A1EE4-8636-40B0-AEBE-8405C652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3040" y="6287835"/>
            <a:ext cx="337589" cy="24843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A98EE3D-8CD1-4C3F-BD1C-C98C9596463C}" type="slidenum">
              <a:rPr lang="en-US" sz="6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4"/>
    </mc:Choice>
    <mc:Fallback xmlns="">
      <p:transition spd="slow" advTm="3906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405D6-BF32-46A8-8231-8DF0001E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CA"/>
              <a:t>Drone Applications and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7E582-87E8-41AC-987D-27B3585CB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endParaRPr lang="en-CA"/>
          </a:p>
          <a:p>
            <a:endParaRPr lang="en-CA"/>
          </a:p>
          <a:p>
            <a:r>
              <a:rPr lang="en-CA"/>
              <a:t>Vision-based Navigation</a:t>
            </a:r>
          </a:p>
          <a:p>
            <a:pPr lvl="1"/>
            <a:endParaRPr lang="en-CA"/>
          </a:p>
          <a:p>
            <a:r>
              <a:rPr lang="en-CA"/>
              <a:t>Glove –based Navigation</a:t>
            </a:r>
          </a:p>
          <a:p>
            <a:pPr marL="36900" indent="0">
              <a:buNone/>
            </a:pPr>
            <a:endParaRPr lang="en-CA"/>
          </a:p>
          <a:p>
            <a:pPr marL="36900" indent="0">
              <a:buNone/>
            </a:pPr>
            <a:endParaRPr lang="en-CA"/>
          </a:p>
          <a:p>
            <a:pPr marL="36900" indent="0">
              <a:buNone/>
            </a:pPr>
            <a:r>
              <a:rPr lang="en-CA"/>
              <a:t>	</a:t>
            </a:r>
          </a:p>
          <a:p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grass, outdoor, person, yellow&#10;&#10;Description automatically generated">
            <a:extLst>
              <a:ext uri="{FF2B5EF4-FFF2-40B4-BE49-F238E27FC236}">
                <a16:creationId xmlns:a16="http://schemas.microsoft.com/office/drawing/2014/main" id="{8ECF9EAB-2D37-4D5B-ADAB-75A9CB042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ss, outdoor, archery, person&#10;&#10;Description automatically generated">
            <a:extLst>
              <a:ext uri="{FF2B5EF4-FFF2-40B4-BE49-F238E27FC236}">
                <a16:creationId xmlns:a16="http://schemas.microsoft.com/office/drawing/2014/main" id="{CA4F26A8-5C47-447D-AA66-FE930E121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8" r="21386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F6F3C-10CE-479B-9FD7-33C641AC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1"/>
    </mc:Choice>
    <mc:Fallback xmlns="">
      <p:transition spd="slow" advTm="492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2E405-BB61-4299-929A-A537A953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3242"/>
          </a:xfrm>
        </p:spPr>
        <p:txBody>
          <a:bodyPr>
            <a:normAutofit/>
          </a:bodyPr>
          <a:lstStyle/>
          <a:p>
            <a:pPr algn="ctr"/>
            <a:r>
              <a:rPr lang="en-CA"/>
              <a:t>Drone Applications</a:t>
            </a:r>
            <a:endParaRPr lang="en-CA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5AD6-0D81-4EA4-AF9F-490BBFAC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060"/>
            <a:ext cx="10515600" cy="4678903"/>
          </a:xfrm>
        </p:spPr>
        <p:txBody>
          <a:bodyPr>
            <a:normAutofit/>
          </a:bodyPr>
          <a:lstStyle/>
          <a:p>
            <a:r>
              <a:rPr lang="en-CA" sz="2400" dirty="0"/>
              <a:t>	Aerial photography – new coverage by media houses</a:t>
            </a:r>
          </a:p>
          <a:p>
            <a:r>
              <a:rPr lang="en-CA" sz="2400" dirty="0"/>
              <a:t>	Search and Rescue Operation – can be used in dark and challenging terrain</a:t>
            </a:r>
          </a:p>
          <a:p>
            <a:r>
              <a:rPr lang="en-CA" sz="2400" dirty="0"/>
              <a:t>	Agriculture and Farming – monitoring of irrigation</a:t>
            </a:r>
          </a:p>
          <a:p>
            <a:r>
              <a:rPr lang="en-CA" sz="2400" dirty="0"/>
              <a:t>	Shipping and Delivery –  food order in Pandemic</a:t>
            </a:r>
          </a:p>
          <a:p>
            <a:r>
              <a:rPr lang="en-CA" sz="2400" dirty="0"/>
              <a:t>	3D Mapping – airport planning, construction, and maintenance</a:t>
            </a:r>
          </a:p>
          <a:p>
            <a:r>
              <a:rPr lang="en-CA" sz="2400" dirty="0"/>
              <a:t>	Military Inspection and Security  </a:t>
            </a:r>
          </a:p>
          <a:p>
            <a:r>
              <a:rPr lang="en-CA" sz="2400" dirty="0"/>
              <a:t>	Filming and Movies</a:t>
            </a:r>
          </a:p>
          <a:p>
            <a:r>
              <a:rPr lang="en-CA" sz="2400" dirty="0"/>
              <a:t>	Entertainment</a:t>
            </a:r>
          </a:p>
          <a:p>
            <a:r>
              <a:rPr lang="en-CA" sz="2400" dirty="0"/>
              <a:t>	Mining Applications</a:t>
            </a:r>
          </a:p>
          <a:p>
            <a:pPr marL="36900" indent="0">
              <a:buNone/>
            </a:pPr>
            <a:r>
              <a:rPr lang="en-CA" sz="1800" dirty="0"/>
              <a:t>	</a:t>
            </a:r>
          </a:p>
          <a:p>
            <a:pPr marL="36900" indent="0">
              <a:buNone/>
            </a:pPr>
            <a:endParaRPr lang="en-CA" sz="1800" dirty="0"/>
          </a:p>
          <a:p>
            <a:pPr marL="36900" indent="0">
              <a:buNone/>
            </a:pPr>
            <a:endParaRPr lang="en-CA" sz="1800" dirty="0"/>
          </a:p>
          <a:p>
            <a:pPr marL="36900" indent="0">
              <a:buNone/>
            </a:pPr>
            <a:endParaRPr lang="en-CA" sz="1800" dirty="0"/>
          </a:p>
          <a:p>
            <a:endParaRPr lang="en-CA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608D2-BDBD-4785-B0F4-C3CAC4EB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2"/>
    </mc:Choice>
    <mc:Fallback xmlns="">
      <p:transition spd="slow" advTm="3492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2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34">
            <a:extLst>
              <a:ext uri="{FF2B5EF4-FFF2-40B4-BE49-F238E27FC236}">
                <a16:creationId xmlns:a16="http://schemas.microsoft.com/office/drawing/2014/main" id="{06F847C8-7801-44D8-8CCA-CDBA7AD91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ight Triangle 36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6E600F8C-C8F3-420C-9D3B-E1FBE7BAE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08ACE-205E-48FC-9287-7741C085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259" y="1771341"/>
            <a:ext cx="3526965" cy="2129693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 of a  gesture Controlled Drone System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AA55BF2-380C-4942-8AB1-55A6A52A3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B2A0-A40C-4EA7-989B-452A8FEE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11641873" y="6231157"/>
            <a:ext cx="226687" cy="174171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A98EE3D-8CD1-4C3F-BD1C-C98C9596463C}" type="slidenum">
              <a:rPr lang="en-US" sz="6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6600" dirty="0">
              <a:solidFill>
                <a:srgbClr val="FFFFFF"/>
              </a:solidFill>
            </a:endParaRP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8781D627-2369-4590-ADF3-6C37D0F2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55" y="740229"/>
            <a:ext cx="6600790" cy="530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5"/>
    </mc:Choice>
    <mc:Fallback xmlns="">
      <p:transition spd="slow" advTm="2037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DF68F-07B1-4E0B-8308-1F485131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A6510-F92D-4D46-9030-802B010E8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20923"/>
            <a:ext cx="10058400" cy="993552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for Image Classification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F2FAC9-1EA0-4622-A0C5-D3DCC14BA9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413249"/>
              </p:ext>
            </p:extLst>
          </p:nvPr>
        </p:nvGraphicFramePr>
        <p:xfrm>
          <a:off x="1066800" y="1852612"/>
          <a:ext cx="10058400" cy="345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95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13"/>
    </mc:Choice>
    <mc:Fallback xmlns="">
      <p:transition spd="slow" advTm="8321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E9D6-E3AA-4F92-A060-B6EC8048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/>
              <a:t>Neural Network Operation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FE21A-526D-42A8-917F-082BA719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0A0DC428-5F92-4EA0-9998-5C3C1DE6D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4580" y="1457325"/>
            <a:ext cx="7334269" cy="45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09"/>
    </mc:Choice>
    <mc:Fallback xmlns="">
      <p:transition spd="slow" advTm="7990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3502A-0313-4CB2-8C31-B0643EA9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12" y="271150"/>
            <a:ext cx="10353762" cy="982771"/>
          </a:xfrm>
        </p:spPr>
        <p:txBody>
          <a:bodyPr>
            <a:noAutofit/>
          </a:bodyPr>
          <a:lstStyle/>
          <a:p>
            <a:pPr algn="ctr"/>
            <a:r>
              <a:rPr lang="en-CA" sz="3200" dirty="0"/>
              <a:t>Simple CNN Architecture </a:t>
            </a:r>
          </a:p>
        </p:txBody>
      </p:sp>
      <p:pic>
        <p:nvPicPr>
          <p:cNvPr id="11" name="Content Placeholder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7BA66C4-5DF3-4A3E-837E-5D82115F7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400" y="1159195"/>
            <a:ext cx="7766665" cy="3133816"/>
          </a:xfrm>
        </p:spPr>
      </p:pic>
      <p:pic>
        <p:nvPicPr>
          <p:cNvPr id="12" name="Content Placeholder 4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8DD26829-3AEE-4DAD-9939-F0C84208C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34" y="4196548"/>
            <a:ext cx="7919066" cy="140753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EA642-B3AC-4764-8211-7F0CB28A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065C9-67BD-417F-87AA-CA00167C113E}"/>
              </a:ext>
            </a:extLst>
          </p:cNvPr>
          <p:cNvSpPr/>
          <p:nvPr/>
        </p:nvSpPr>
        <p:spPr>
          <a:xfrm>
            <a:off x="620929" y="5750004"/>
            <a:ext cx="113442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Bonner, "The Complete Beginner’s Guide to Deep Learning: Convolutional Neural Networks and Image Classification," towards data science, 2 February 2019. [Online].Available: https://towardsdatascience.com/wtf-is-image-classification-8e78a8235acb. [Accessed 11 April </a:t>
            </a:r>
            <a:r>
              <a:rPr lang="en-CA" sz="1100" dirty="0"/>
              <a:t>2020].</a:t>
            </a:r>
          </a:p>
          <a:p>
            <a:endParaRPr lang="en-US" sz="1100" dirty="0"/>
          </a:p>
          <a:p>
            <a:r>
              <a:rPr lang="en-US" sz="1100" dirty="0"/>
              <a:t>S. </a:t>
            </a:r>
            <a:r>
              <a:rPr lang="en-US" sz="1100" dirty="0" err="1"/>
              <a:t>Saha</a:t>
            </a:r>
            <a:r>
              <a:rPr lang="en-US" sz="1100" dirty="0"/>
              <a:t>, “A Comprehensive Guide to Convolutional Neural Networks - the ELI5 way,” </a:t>
            </a:r>
            <a:r>
              <a:rPr lang="en-US" sz="1100" i="1" dirty="0"/>
              <a:t>Towards Data Science</a:t>
            </a:r>
            <a:r>
              <a:rPr lang="en-US" sz="1100" dirty="0"/>
              <a:t>, 17-Dec-2018. [Online]. Available: https://towardsdatascience.com/a-comprehensive-guide-to-convolutional-neural-networks-the-eli5-way-3bd2b1164a53. [Accessed: 20-Apr-2020]. </a:t>
            </a:r>
            <a:endParaRPr lang="en-CA" sz="1100" dirty="0"/>
          </a:p>
          <a:p>
            <a:pPr marL="228600" indent="-228600">
              <a:buAutoNum type="alphaUcPeriod"/>
            </a:pP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1788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39"/>
    </mc:Choice>
    <mc:Fallback xmlns="">
      <p:transition spd="slow" advTm="8263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1621</Words>
  <Application>Microsoft Macintosh PowerPoint</Application>
  <PresentationFormat>Widescreen</PresentationFormat>
  <Paragraphs>155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NimbusRomNo9L-Regu</vt:lpstr>
      <vt:lpstr>Times New Roman</vt:lpstr>
      <vt:lpstr>Office Theme</vt:lpstr>
      <vt:lpstr>Deep Learning Models for Gesture-controlled Drone Operation</vt:lpstr>
      <vt:lpstr>Roadmap</vt:lpstr>
      <vt:lpstr>Objectives</vt:lpstr>
      <vt:lpstr>Drone Applications and Usage</vt:lpstr>
      <vt:lpstr>Drone Applications</vt:lpstr>
      <vt:lpstr>Example of a  gesture Controlled Drone System</vt:lpstr>
      <vt:lpstr>CNN for Image Classification</vt:lpstr>
      <vt:lpstr>Neural Network Operation</vt:lpstr>
      <vt:lpstr>Simple CNN Architecture </vt:lpstr>
      <vt:lpstr>VGG-16 Architecture </vt:lpstr>
      <vt:lpstr>ResNet-50 Architecture</vt:lpstr>
      <vt:lpstr>Methodology </vt:lpstr>
      <vt:lpstr>Data Collection and Preprocessing </vt:lpstr>
      <vt:lpstr>Training of Models</vt:lpstr>
      <vt:lpstr>Discussion on Results </vt:lpstr>
      <vt:lpstr>Detailed Results: Gesture Recognition</vt:lpstr>
      <vt:lpstr>Gesture Recognition </vt:lpstr>
      <vt:lpstr>Model Testing in a Simulator </vt:lpstr>
      <vt:lpstr>Future Work</vt:lpstr>
      <vt:lpstr>Conclusions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2020-10-27T19:17:20Z</dcterms:created>
  <dcterms:modified xsi:type="dcterms:W3CDTF">2020-11-04T00:07:27Z</dcterms:modified>
</cp:coreProperties>
</file>